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325" r:id="rId5"/>
    <p:sldId id="339" r:id="rId6"/>
    <p:sldId id="378" r:id="rId7"/>
    <p:sldId id="340" r:id="rId8"/>
    <p:sldId id="364" r:id="rId9"/>
    <p:sldId id="383" r:id="rId10"/>
    <p:sldId id="341" r:id="rId11"/>
    <p:sldId id="343" r:id="rId12"/>
    <p:sldId id="375" r:id="rId13"/>
    <p:sldId id="376" r:id="rId14"/>
    <p:sldId id="377" r:id="rId15"/>
    <p:sldId id="347" r:id="rId16"/>
    <p:sldId id="350" r:id="rId17"/>
    <p:sldId id="366" r:id="rId18"/>
    <p:sldId id="374" r:id="rId19"/>
    <p:sldId id="373" r:id="rId20"/>
    <p:sldId id="352" r:id="rId21"/>
    <p:sldId id="353" r:id="rId22"/>
    <p:sldId id="345" r:id="rId23"/>
    <p:sldId id="358" r:id="rId24"/>
    <p:sldId id="361" r:id="rId25"/>
    <p:sldId id="384" r:id="rId26"/>
    <p:sldId id="357" r:id="rId27"/>
    <p:sldId id="385" r:id="rId28"/>
    <p:sldId id="382" r:id="rId29"/>
    <p:sldId id="28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E31"/>
    <a:srgbClr val="212121"/>
    <a:srgbClr val="002451"/>
    <a:srgbClr val="A7A9AC"/>
    <a:srgbClr val="FABD0F"/>
    <a:srgbClr val="EBEBEC"/>
    <a:srgbClr val="B4C0CC"/>
    <a:srgbClr val="788CA3"/>
    <a:srgbClr val="3C5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59457A-2E2F-8FD7-3856-FC0608EC4DAF}" v="80" dt="2023-04-06T16:21:39.719"/>
    <p1510:client id="{49487DED-A4DD-E5FB-753C-3C3B7854B22C}" v="10" dt="2022-12-05T13:53:20.180"/>
    <p1510:client id="{49BA0F04-1DCE-C4C5-EB4A-0385D2395C03}" v="1800" dt="2023-04-04T21:02:19.933"/>
    <p1510:client id="{4FCD560E-0128-6F1C-D864-EC10BA1F6620}" v="241" dt="2023-04-07T03:14:28.531"/>
    <p1510:client id="{6FD75E44-60F3-A7E2-6336-0D5AAD46F8E0}" v="382" dt="2023-03-08T21:06:17.249"/>
    <p1510:client id="{8FD3A86B-A091-BECF-F73C-C24BECAF6DE7}" v="151" dt="2023-04-10T17:08:34.157"/>
    <p1510:client id="{A0CEAF4E-3C16-7AAA-33D2-FF8A6E315B65}" v="1274" dt="2023-04-05T20:51:14.849"/>
    <p1510:client id="{AF117723-FF8C-3617-AF3E-A5BE989B80CA}" v="313" dt="2023-04-04T16:09:18.351"/>
    <p1510:client id="{C29016B7-F0DD-A4B1-FDB9-8F73A2AEB042}" v="406" dt="2023-04-04T15:38:48.1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49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A3-DD42-A905-438119EADF5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A3-DD42-A905-438119EADF5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3A3-DD42-A905-438119EADF5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3A3-DD42-A905-438119EADF50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3A3-DD42-A905-438119EAD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058634352219098E-2"/>
          <c:y val="3.8938053097345132E-2"/>
          <c:w val="0.94788273129556178"/>
          <c:h val="0.778888718556198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18-BA48-A794-5420EB3BE6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18-BA48-A794-5420EB3BE6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18-BA48-A794-5420EB3BE64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3.2</c:v>
                </c:pt>
                <c:pt idx="1">
                  <c:v>3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18-BA48-A794-5420EB3BE6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3782015"/>
        <c:axId val="1113821359"/>
      </c:barChart>
      <c:catAx>
        <c:axId val="111378201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13821359"/>
        <c:crosses val="autoZero"/>
        <c:auto val="1"/>
        <c:lblAlgn val="ctr"/>
        <c:lblOffset val="100"/>
        <c:noMultiLvlLbl val="0"/>
      </c:catAx>
      <c:valAx>
        <c:axId val="111382135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accent4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13782015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9.8525485380852498E-2"/>
          <c:y val="0.87140866127910377"/>
          <c:w val="0.80590523156888072"/>
          <c:h val="9.47807280386685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bg1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854CC67-1E9B-4C4E-B5D1-7D7729F5F8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E74E3-15AF-CB4E-A155-EB0F5B59EF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28A25-1BAA-A74E-AC84-5453BCE9102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8721A-5977-B143-8AB1-2715B11440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C52D89-0639-B248-B2AE-D88CCFDEC9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F83FD-F661-8C46-B7DE-28696DF12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86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A1A44-ACB7-774B-9A64-64B42C3402D6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4D6FF-E85B-FF4F-B2E6-59386CDF9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1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64D6FF-E85B-FF4F-B2E6-59386CDF929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99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22C951-416A-1442-8F3A-220C4BD0C557}"/>
              </a:ext>
            </a:extLst>
          </p:cNvPr>
          <p:cNvSpPr/>
          <p:nvPr userDrawn="1"/>
        </p:nvSpPr>
        <p:spPr>
          <a:xfrm>
            <a:off x="0" y="5715000"/>
            <a:ext cx="12192000" cy="1143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E908B9-9AF8-094E-B6F0-BA0132A3F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924" y="838200"/>
            <a:ext cx="10891875" cy="22845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1" i="0" spc="100" baseline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9C2B5-FD32-5E49-900B-B13AFC4BA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924" y="3238578"/>
            <a:ext cx="10891875" cy="53873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2000" b="1" i="0" spc="50" baseline="0">
                <a:solidFill>
                  <a:srgbClr val="FABD0F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94D79B-4955-544D-9341-1E1E443C43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4800" y="4728727"/>
            <a:ext cx="10891875" cy="389812"/>
          </a:xfrm>
        </p:spPr>
        <p:txBody>
          <a:bodyPr anchor="b" anchorCtr="0"/>
          <a:lstStyle>
            <a:lvl1pPr marL="0" indent="0">
              <a:buNone/>
              <a:defRPr sz="1400" b="0" i="0" spc="200" baseline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MONTH XX, YEAR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9E08A7-EA70-124E-8872-8417C96B1F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3575" y="6057900"/>
            <a:ext cx="1943100" cy="457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C5DBD6-B755-CC4D-8D1E-AC4651E761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448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call-out box –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6CA14FC-D5E3-E847-A5CB-16350B11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84" y="705964"/>
            <a:ext cx="10897091" cy="627189"/>
          </a:xfrm>
          <a:prstGeom prst="rect">
            <a:avLst/>
          </a:prstGeom>
        </p:spPr>
        <p:txBody>
          <a:bodyPr anchor="t"/>
          <a:lstStyle>
            <a:lvl1pPr>
              <a:defRPr sz="2600" b="1" i="0" spc="50" baseline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E50E892-DFEC-B148-BD77-F7F79A8B6B3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1591200"/>
            <a:ext cx="5170199" cy="2560124"/>
          </a:xfrm>
          <a:prstGeom prst="roundRect">
            <a:avLst>
              <a:gd name="adj" fmla="val 193"/>
            </a:avLst>
          </a:prstGeom>
          <a:solidFill>
            <a:schemeClr val="accent1"/>
          </a:solidFill>
          <a:ln w="12700">
            <a:noFill/>
          </a:ln>
        </p:spPr>
        <p:txBody>
          <a:bodyPr wrap="square" lIns="457200" tIns="457200" rIns="457200" bIns="457200" anchor="t" anchorCtr="0">
            <a:spAutoFit/>
          </a:bodyPr>
          <a:lstStyle>
            <a:lvl1pPr marL="0" indent="0">
              <a:lnSpc>
                <a:spcPts val="2560"/>
              </a:lnSpc>
              <a:spcBef>
                <a:spcPts val="0"/>
              </a:spcBef>
              <a:spcAft>
                <a:spcPts val="0"/>
              </a:spcAft>
              <a:buNone/>
              <a:defRPr b="1" i="0">
                <a:solidFill>
                  <a:schemeClr val="bg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Suspendisse</a:t>
            </a:r>
            <a:r>
              <a:rPr lang="en-US"/>
              <a:t> </a:t>
            </a:r>
            <a:r>
              <a:rPr lang="en-US" err="1"/>
              <a:t>mollis</a:t>
            </a:r>
            <a:r>
              <a:rPr lang="en-US"/>
              <a:t> </a:t>
            </a:r>
            <a:r>
              <a:rPr lang="en-US" err="1"/>
              <a:t>laoreet</a:t>
            </a:r>
            <a:r>
              <a:rPr lang="en-US"/>
              <a:t> </a:t>
            </a:r>
            <a:r>
              <a:rPr lang="en-US" err="1"/>
              <a:t>faucibus</a:t>
            </a:r>
            <a:r>
              <a:rPr lang="en-US"/>
              <a:t>. </a:t>
            </a:r>
            <a:r>
              <a:rPr lang="en-US" err="1"/>
              <a:t>Vivamus</a:t>
            </a:r>
            <a:r>
              <a:rPr lang="en-US"/>
              <a:t> </a:t>
            </a:r>
            <a:r>
              <a:rPr lang="en-US" err="1"/>
              <a:t>condimentum</a:t>
            </a:r>
            <a:r>
              <a:rPr lang="en-US"/>
              <a:t> magna at </a:t>
            </a:r>
            <a:r>
              <a:rPr lang="en-US" err="1"/>
              <a:t>neque</a:t>
            </a:r>
            <a:r>
              <a:rPr lang="en-US"/>
              <a:t> convallis, id vestibulum nisi </a:t>
            </a:r>
            <a:r>
              <a:rPr lang="en-US" err="1"/>
              <a:t>vulputate</a:t>
            </a:r>
            <a:r>
              <a:rPr lang="en-US"/>
              <a:t>. Sed fermentum </a:t>
            </a:r>
            <a:r>
              <a:rPr lang="en-US" err="1"/>
              <a:t>leo</a:t>
            </a:r>
            <a:r>
              <a:rPr lang="en-US"/>
              <a:t> </a:t>
            </a:r>
            <a:r>
              <a:rPr lang="en-US" err="1"/>
              <a:t>enim</a:t>
            </a:r>
            <a:r>
              <a:rPr lang="en-US"/>
              <a:t>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CA88CE5-A779-0641-85F6-BEC2C1831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585" y="1442852"/>
            <a:ext cx="5267815" cy="47293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1pPr>
            <a:lvl2pPr marL="4572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 marL="6858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ystem Font Regular"/>
              <a:buChar char="⁃"/>
              <a:tabLst/>
              <a:defRPr sz="1600">
                <a:solidFill>
                  <a:schemeClr val="tx1"/>
                </a:solidFill>
              </a:defRPr>
            </a:lvl3pPr>
            <a:lvl4pPr marL="9144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4pPr>
            <a:lvl5pPr marL="1143000" marR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1370013" algn="l"/>
              </a:tabLst>
              <a:defRPr sz="1300">
                <a:solidFill>
                  <a:schemeClr val="tx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6pPr>
            <a:lvl7pPr marL="1828800" indent="-228600">
              <a:defRPr>
                <a:solidFill>
                  <a:schemeClr val="tx1"/>
                </a:solidFill>
              </a:defRPr>
            </a:lvl7pPr>
            <a:lvl8pPr marL="2057400" indent="-228600">
              <a:defRPr>
                <a:solidFill>
                  <a:schemeClr val="tx1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marL="1371600" marR="0" lvl="5" indent="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Seventh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5711D0-D8F4-4A49-9587-EDE19A5ED6DB}"/>
              </a:ext>
            </a:extLst>
          </p:cNvPr>
          <p:cNvSpPr/>
          <p:nvPr userDrawn="1"/>
        </p:nvSpPr>
        <p:spPr>
          <a:xfrm>
            <a:off x="0" y="5715000"/>
            <a:ext cx="121920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9453333-0FCD-FF41-A359-6DE7E02F2E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154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call-out box – re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6CA14FC-D5E3-E847-A5CB-16350B11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84" y="705964"/>
            <a:ext cx="10897091" cy="627189"/>
          </a:xfrm>
          <a:prstGeom prst="rect">
            <a:avLst/>
          </a:prstGeom>
        </p:spPr>
        <p:txBody>
          <a:bodyPr anchor="t"/>
          <a:lstStyle>
            <a:lvl1pPr>
              <a:defRPr sz="2600" b="1" i="0" spc="50" baseline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E50E892-DFEC-B148-BD77-F7F79A8B6B3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1591200"/>
            <a:ext cx="5170199" cy="2560124"/>
          </a:xfrm>
          <a:prstGeom prst="roundRect">
            <a:avLst>
              <a:gd name="adj" fmla="val 193"/>
            </a:avLst>
          </a:prstGeom>
          <a:solidFill>
            <a:schemeClr val="tx2"/>
          </a:solidFill>
          <a:ln w="12700">
            <a:noFill/>
          </a:ln>
        </p:spPr>
        <p:txBody>
          <a:bodyPr wrap="square" lIns="457200" tIns="457200" rIns="457200" bIns="457200" anchor="t" anchorCtr="0">
            <a:spAutoFit/>
          </a:bodyPr>
          <a:lstStyle>
            <a:lvl1pPr marL="0" indent="0">
              <a:lnSpc>
                <a:spcPts val="2560"/>
              </a:lnSpc>
              <a:spcBef>
                <a:spcPts val="0"/>
              </a:spcBef>
              <a:spcAft>
                <a:spcPts val="0"/>
              </a:spcAft>
              <a:buNone/>
              <a:defRPr b="1" i="0">
                <a:solidFill>
                  <a:schemeClr val="bg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Suspendisse</a:t>
            </a:r>
            <a:r>
              <a:rPr lang="en-US"/>
              <a:t> </a:t>
            </a:r>
            <a:r>
              <a:rPr lang="en-US" err="1"/>
              <a:t>mollis</a:t>
            </a:r>
            <a:r>
              <a:rPr lang="en-US"/>
              <a:t> </a:t>
            </a:r>
            <a:r>
              <a:rPr lang="en-US" err="1"/>
              <a:t>laoreet</a:t>
            </a:r>
            <a:r>
              <a:rPr lang="en-US"/>
              <a:t> </a:t>
            </a:r>
            <a:r>
              <a:rPr lang="en-US" err="1"/>
              <a:t>faucibus</a:t>
            </a:r>
            <a:r>
              <a:rPr lang="en-US"/>
              <a:t>. </a:t>
            </a:r>
            <a:r>
              <a:rPr lang="en-US" err="1"/>
              <a:t>Vivamus</a:t>
            </a:r>
            <a:r>
              <a:rPr lang="en-US"/>
              <a:t> </a:t>
            </a:r>
            <a:r>
              <a:rPr lang="en-US" err="1"/>
              <a:t>condimentum</a:t>
            </a:r>
            <a:r>
              <a:rPr lang="en-US"/>
              <a:t> magna at </a:t>
            </a:r>
            <a:r>
              <a:rPr lang="en-US" err="1"/>
              <a:t>neque</a:t>
            </a:r>
            <a:r>
              <a:rPr lang="en-US"/>
              <a:t> convallis, id vestibulum nisi </a:t>
            </a:r>
            <a:r>
              <a:rPr lang="en-US" err="1"/>
              <a:t>vulputate</a:t>
            </a:r>
            <a:r>
              <a:rPr lang="en-US"/>
              <a:t>. Sed fermentum </a:t>
            </a:r>
            <a:r>
              <a:rPr lang="en-US" err="1"/>
              <a:t>leo</a:t>
            </a:r>
            <a:r>
              <a:rPr lang="en-US"/>
              <a:t> </a:t>
            </a:r>
            <a:r>
              <a:rPr lang="en-US" err="1"/>
              <a:t>enim</a:t>
            </a:r>
            <a:r>
              <a:rPr lang="en-US"/>
              <a:t>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CA88CE5-A779-0641-85F6-BEC2C1831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585" y="1442852"/>
            <a:ext cx="5267815" cy="47293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1pPr>
            <a:lvl2pPr marL="4572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 marL="6858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ystem Font Regular"/>
              <a:buChar char="⁃"/>
              <a:tabLst/>
              <a:defRPr sz="1600">
                <a:solidFill>
                  <a:schemeClr val="tx1"/>
                </a:solidFill>
              </a:defRPr>
            </a:lvl3pPr>
            <a:lvl4pPr marL="9144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4pPr>
            <a:lvl5pPr marL="1143000" marR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1370013" algn="l"/>
              </a:tabLst>
              <a:defRPr sz="1300">
                <a:solidFill>
                  <a:schemeClr val="tx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6pPr>
            <a:lvl7pPr marL="1828800" indent="-228600">
              <a:defRPr>
                <a:solidFill>
                  <a:schemeClr val="tx1"/>
                </a:solidFill>
              </a:defRPr>
            </a:lvl7pPr>
            <a:lvl8pPr marL="2057400" indent="-228600">
              <a:defRPr>
                <a:solidFill>
                  <a:schemeClr val="tx1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marL="1371600" marR="0" lvl="5" indent="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Seventh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5711D0-D8F4-4A49-9587-EDE19A5ED6DB}"/>
              </a:ext>
            </a:extLst>
          </p:cNvPr>
          <p:cNvSpPr/>
          <p:nvPr userDrawn="1"/>
        </p:nvSpPr>
        <p:spPr>
          <a:xfrm>
            <a:off x="0" y="5715000"/>
            <a:ext cx="121920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9453333-0FCD-FF41-A359-6DE7E02F2E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99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call-out box – yellow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6CA14FC-D5E3-E847-A5CB-16350B11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84" y="705964"/>
            <a:ext cx="10897091" cy="627189"/>
          </a:xfrm>
          <a:prstGeom prst="rect">
            <a:avLst/>
          </a:prstGeom>
        </p:spPr>
        <p:txBody>
          <a:bodyPr anchor="t"/>
          <a:lstStyle>
            <a:lvl1pPr>
              <a:defRPr sz="2600" b="1" i="0" spc="50" baseline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E50E892-DFEC-B148-BD77-F7F79A8B6B3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1591200"/>
            <a:ext cx="5170199" cy="2560124"/>
          </a:xfrm>
          <a:prstGeom prst="roundRect">
            <a:avLst>
              <a:gd name="adj" fmla="val 193"/>
            </a:avLst>
          </a:prstGeom>
          <a:solidFill>
            <a:srgbClr val="FABD0F"/>
          </a:solidFill>
          <a:ln w="12700">
            <a:noFill/>
          </a:ln>
        </p:spPr>
        <p:txBody>
          <a:bodyPr wrap="square" lIns="457200" tIns="457200" rIns="457200" bIns="457200" anchor="t" anchorCtr="0">
            <a:spAutoFit/>
          </a:bodyPr>
          <a:lstStyle>
            <a:lvl1pPr marL="0" indent="0">
              <a:lnSpc>
                <a:spcPts val="2560"/>
              </a:lnSpc>
              <a:spcBef>
                <a:spcPts val="0"/>
              </a:spcBef>
              <a:spcAft>
                <a:spcPts val="0"/>
              </a:spcAft>
              <a:buNone/>
              <a:defRPr b="1" i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Suspendisse</a:t>
            </a:r>
            <a:r>
              <a:rPr lang="en-US"/>
              <a:t> </a:t>
            </a:r>
            <a:r>
              <a:rPr lang="en-US" err="1"/>
              <a:t>mollis</a:t>
            </a:r>
            <a:r>
              <a:rPr lang="en-US"/>
              <a:t> </a:t>
            </a:r>
            <a:r>
              <a:rPr lang="en-US" err="1"/>
              <a:t>laoreet</a:t>
            </a:r>
            <a:r>
              <a:rPr lang="en-US"/>
              <a:t> </a:t>
            </a:r>
            <a:r>
              <a:rPr lang="en-US" err="1"/>
              <a:t>faucibus</a:t>
            </a:r>
            <a:r>
              <a:rPr lang="en-US"/>
              <a:t>. </a:t>
            </a:r>
            <a:r>
              <a:rPr lang="en-US" err="1"/>
              <a:t>Vivamus</a:t>
            </a:r>
            <a:r>
              <a:rPr lang="en-US"/>
              <a:t> </a:t>
            </a:r>
            <a:r>
              <a:rPr lang="en-US" err="1"/>
              <a:t>condimentum</a:t>
            </a:r>
            <a:r>
              <a:rPr lang="en-US"/>
              <a:t> magna at </a:t>
            </a:r>
            <a:r>
              <a:rPr lang="en-US" err="1"/>
              <a:t>neque</a:t>
            </a:r>
            <a:r>
              <a:rPr lang="en-US"/>
              <a:t> convallis, id vestibulum nisi </a:t>
            </a:r>
            <a:r>
              <a:rPr lang="en-US" err="1"/>
              <a:t>vulputate</a:t>
            </a:r>
            <a:r>
              <a:rPr lang="en-US"/>
              <a:t>. Sed fermentum </a:t>
            </a:r>
            <a:r>
              <a:rPr lang="en-US" err="1"/>
              <a:t>leo</a:t>
            </a:r>
            <a:r>
              <a:rPr lang="en-US"/>
              <a:t> </a:t>
            </a:r>
            <a:r>
              <a:rPr lang="en-US" err="1"/>
              <a:t>enim</a:t>
            </a:r>
            <a:r>
              <a:rPr lang="en-US"/>
              <a:t>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CA88CE5-A779-0641-85F6-BEC2C1831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585" y="1442852"/>
            <a:ext cx="5267815" cy="47293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1pPr>
            <a:lvl2pPr marL="4572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 marL="6858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ystem Font Regular"/>
              <a:buChar char="⁃"/>
              <a:tabLst/>
              <a:defRPr sz="1600">
                <a:solidFill>
                  <a:schemeClr val="tx1"/>
                </a:solidFill>
              </a:defRPr>
            </a:lvl3pPr>
            <a:lvl4pPr marL="9144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4pPr>
            <a:lvl5pPr marL="1143000" marR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1370013" algn="l"/>
              </a:tabLst>
              <a:defRPr sz="1300">
                <a:solidFill>
                  <a:schemeClr val="tx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6pPr>
            <a:lvl7pPr marL="1828800" indent="-228600">
              <a:defRPr>
                <a:solidFill>
                  <a:schemeClr val="tx1"/>
                </a:solidFill>
              </a:defRPr>
            </a:lvl7pPr>
            <a:lvl8pPr marL="2057400" indent="-228600">
              <a:defRPr>
                <a:solidFill>
                  <a:schemeClr val="tx1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marL="1371600" marR="0" lvl="5" indent="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Seventh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5711D0-D8F4-4A49-9587-EDE19A5ED6DB}"/>
              </a:ext>
            </a:extLst>
          </p:cNvPr>
          <p:cNvSpPr/>
          <p:nvPr userDrawn="1"/>
        </p:nvSpPr>
        <p:spPr>
          <a:xfrm>
            <a:off x="0" y="5715000"/>
            <a:ext cx="121920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9453333-0FCD-FF41-A359-6DE7E02F2E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757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chart – 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658BCE2-55D5-C94F-999B-0811A86B3A9E}"/>
              </a:ext>
            </a:extLst>
          </p:cNvPr>
          <p:cNvSpPr/>
          <p:nvPr userDrawn="1"/>
        </p:nvSpPr>
        <p:spPr>
          <a:xfrm>
            <a:off x="6324600" y="1592263"/>
            <a:ext cx="5172075" cy="4579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E927F1-A53E-1649-9F0B-A5C21EDB2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84" y="705964"/>
            <a:ext cx="10897091" cy="627189"/>
          </a:xfrm>
          <a:prstGeom prst="rect">
            <a:avLst/>
          </a:prstGeom>
        </p:spPr>
        <p:txBody>
          <a:bodyPr anchor="t"/>
          <a:lstStyle>
            <a:lvl1pPr>
              <a:defRPr sz="2600" b="1" i="0" spc="50" baseline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6A36056-8BCF-FE40-937E-16F129FFB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585" y="1442852"/>
            <a:ext cx="5267815" cy="47293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1pPr>
            <a:lvl2pPr marL="4572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 marL="6858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ystem Font Regular"/>
              <a:buChar char="⁃"/>
              <a:tabLst/>
              <a:defRPr sz="1600">
                <a:solidFill>
                  <a:schemeClr val="tx1"/>
                </a:solidFill>
              </a:defRPr>
            </a:lvl3pPr>
            <a:lvl4pPr marL="9144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4pPr>
            <a:lvl5pPr marL="1143000" marR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1370013" algn="l"/>
              </a:tabLst>
              <a:defRPr sz="1300">
                <a:solidFill>
                  <a:schemeClr val="tx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6pPr>
            <a:lvl7pPr marL="1828800" indent="-228600">
              <a:defRPr>
                <a:solidFill>
                  <a:schemeClr val="tx1"/>
                </a:solidFill>
              </a:defRPr>
            </a:lvl7pPr>
            <a:lvl8pPr marL="2057400" indent="-228600">
              <a:defRPr>
                <a:solidFill>
                  <a:schemeClr val="tx1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marL="1371600" marR="0" lvl="5" indent="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Seventh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9F37168-22FB-CD40-9B53-116C84B384E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324600" y="5245100"/>
            <a:ext cx="5172075" cy="58456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/>
              <a:defRPr sz="1600" b="1" i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4572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rgbClr val="212121"/>
                </a:solidFill>
              </a:defRPr>
            </a:lvl2pPr>
            <a:lvl3pPr marL="6858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ystem Font Regular"/>
              <a:buChar char="⁃"/>
              <a:tabLst/>
              <a:defRPr sz="1600">
                <a:solidFill>
                  <a:srgbClr val="212121"/>
                </a:solidFill>
              </a:defRPr>
            </a:lvl3pPr>
            <a:lvl4pPr marL="9144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rgbClr val="212121"/>
                </a:solidFill>
              </a:defRPr>
            </a:lvl4pPr>
            <a:lvl5pPr marL="1143000" marR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1370013" algn="l"/>
              </a:tabLst>
              <a:defRPr sz="1300">
                <a:solidFill>
                  <a:srgbClr val="21212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/>
            </a:lvl6pPr>
            <a:lvl7pPr marL="1828800" indent="-228600">
              <a:defRPr/>
            </a:lvl7pPr>
            <a:lvl8pPr marL="2057400" indent="-228600">
              <a:defRPr/>
            </a:lvl8pPr>
          </a:lstStyle>
          <a:p>
            <a:pPr lvl="0"/>
            <a:r>
              <a:rPr lang="en-US"/>
              <a:t>Chart Title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258FB9F-3F87-6A49-9D8A-2BB899FFD8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25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367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chart – pie char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1C9C1D9-1BE0-3B41-98B5-532649D8D85E}"/>
              </a:ext>
            </a:extLst>
          </p:cNvPr>
          <p:cNvSpPr/>
          <p:nvPr userDrawn="1"/>
        </p:nvSpPr>
        <p:spPr>
          <a:xfrm>
            <a:off x="6324600" y="1592263"/>
            <a:ext cx="5172075" cy="4579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534707B-8252-B042-9F8A-82CF4C08AFD0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324600" y="5346701"/>
            <a:ext cx="5172075" cy="58456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/>
              <a:defRPr sz="1600" b="1" i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4572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rgbClr val="212121"/>
                </a:solidFill>
              </a:defRPr>
            </a:lvl2pPr>
            <a:lvl3pPr marL="6858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ystem Font Regular"/>
              <a:buChar char="⁃"/>
              <a:tabLst/>
              <a:defRPr sz="1600">
                <a:solidFill>
                  <a:srgbClr val="212121"/>
                </a:solidFill>
              </a:defRPr>
            </a:lvl3pPr>
            <a:lvl4pPr marL="9144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rgbClr val="212121"/>
                </a:solidFill>
              </a:defRPr>
            </a:lvl4pPr>
            <a:lvl5pPr marL="1143000" marR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1370013" algn="l"/>
              </a:tabLst>
              <a:defRPr sz="1300">
                <a:solidFill>
                  <a:srgbClr val="21212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/>
            </a:lvl6pPr>
            <a:lvl7pPr marL="1828800" indent="-228600">
              <a:defRPr/>
            </a:lvl7pPr>
            <a:lvl8pPr marL="2057400" indent="-228600">
              <a:defRPr/>
            </a:lvl8pPr>
          </a:lstStyle>
          <a:p>
            <a:pPr lvl="0"/>
            <a:r>
              <a:rPr lang="en-US"/>
              <a:t>Chart Title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E927F1-A53E-1649-9F0B-A5C21EDB2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84" y="705964"/>
            <a:ext cx="10897091" cy="627189"/>
          </a:xfrm>
          <a:prstGeom prst="rect">
            <a:avLst/>
          </a:prstGeom>
        </p:spPr>
        <p:txBody>
          <a:bodyPr anchor="t"/>
          <a:lstStyle>
            <a:lvl1pPr>
              <a:defRPr sz="2600" b="1" i="0" spc="50" baseline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6A36056-8BCF-FE40-937E-16F129FFB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585" y="1442852"/>
            <a:ext cx="5267815" cy="47293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1pPr>
            <a:lvl2pPr marL="4572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 marL="6858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ystem Font Regular"/>
              <a:buChar char="⁃"/>
              <a:tabLst/>
              <a:defRPr sz="1600">
                <a:solidFill>
                  <a:schemeClr val="tx1"/>
                </a:solidFill>
              </a:defRPr>
            </a:lvl3pPr>
            <a:lvl4pPr marL="9144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4pPr>
            <a:lvl5pPr marL="1143000" marR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1370013" algn="l"/>
              </a:tabLst>
              <a:defRPr sz="1300">
                <a:solidFill>
                  <a:schemeClr val="tx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6pPr>
            <a:lvl7pPr marL="1828800" indent="-228600">
              <a:defRPr>
                <a:solidFill>
                  <a:schemeClr val="tx1"/>
                </a:solidFill>
              </a:defRPr>
            </a:lvl7pPr>
            <a:lvl8pPr marL="2057400" indent="-228600">
              <a:defRPr>
                <a:solidFill>
                  <a:schemeClr val="tx1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marL="1371600" marR="0" lvl="5" indent="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Seventh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557EFD-0193-974B-AA18-B675053098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  <p:graphicFrame>
        <p:nvGraphicFramePr>
          <p:cNvPr id="17" name="Content Placeholder 6">
            <a:extLst>
              <a:ext uri="{FF2B5EF4-FFF2-40B4-BE49-F238E27FC236}">
                <a16:creationId xmlns:a16="http://schemas.microsoft.com/office/drawing/2014/main" id="{2E73BCD6-B567-494E-A004-604C681A52BA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211521816"/>
              </p:ext>
            </p:extLst>
          </p:nvPr>
        </p:nvGraphicFramePr>
        <p:xfrm>
          <a:off x="6560142" y="1787492"/>
          <a:ext cx="4690087" cy="343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8950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chart – bar grap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2DAF9DC-6E5F-3D41-AD8B-E8861F8BD14C}"/>
              </a:ext>
            </a:extLst>
          </p:cNvPr>
          <p:cNvSpPr/>
          <p:nvPr userDrawn="1"/>
        </p:nvSpPr>
        <p:spPr>
          <a:xfrm>
            <a:off x="6324600" y="1592263"/>
            <a:ext cx="5172075" cy="4579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5CC29C47-404C-1B45-A779-B240E1DEAFF6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224068772"/>
              </p:ext>
            </p:extLst>
          </p:nvPr>
        </p:nvGraphicFramePr>
        <p:xfrm>
          <a:off x="6653734" y="1818434"/>
          <a:ext cx="4484166" cy="3443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7C090CA8-4E6C-A247-8781-98EB368F5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84" y="705964"/>
            <a:ext cx="10897091" cy="627189"/>
          </a:xfrm>
          <a:prstGeom prst="rect">
            <a:avLst/>
          </a:prstGeom>
        </p:spPr>
        <p:txBody>
          <a:bodyPr anchor="t"/>
          <a:lstStyle>
            <a:lvl1pPr>
              <a:defRPr sz="2600" b="1" i="0" spc="50" baseline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C85DD65-9689-3241-AEB0-955F1D770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585" y="1442852"/>
            <a:ext cx="5267815" cy="47293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1pPr>
            <a:lvl2pPr marL="4572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 marL="6858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ystem Font Regular"/>
              <a:buChar char="⁃"/>
              <a:tabLst/>
              <a:defRPr sz="1600">
                <a:solidFill>
                  <a:schemeClr val="tx1"/>
                </a:solidFill>
              </a:defRPr>
            </a:lvl3pPr>
            <a:lvl4pPr marL="9144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4pPr>
            <a:lvl5pPr marL="1143000" marR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1370013" algn="l"/>
              </a:tabLst>
              <a:defRPr sz="1300">
                <a:solidFill>
                  <a:schemeClr val="tx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6pPr>
            <a:lvl7pPr marL="1828800" indent="-228600">
              <a:defRPr>
                <a:solidFill>
                  <a:schemeClr val="tx1"/>
                </a:solidFill>
              </a:defRPr>
            </a:lvl7pPr>
            <a:lvl8pPr marL="2057400" indent="-228600">
              <a:defRPr>
                <a:solidFill>
                  <a:schemeClr val="tx1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marL="1371600" marR="0" lvl="5" indent="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Seventh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5C3B9C-F33C-8340-8DB0-ACB878D991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C1C212D-EA21-2E43-99FE-661794AC19D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324600" y="5346701"/>
            <a:ext cx="5172075" cy="58456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/>
              <a:defRPr sz="1600" b="1" i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4572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rgbClr val="212121"/>
                </a:solidFill>
              </a:defRPr>
            </a:lvl2pPr>
            <a:lvl3pPr marL="6858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ystem Font Regular"/>
              <a:buChar char="⁃"/>
              <a:tabLst/>
              <a:defRPr sz="1600">
                <a:solidFill>
                  <a:srgbClr val="212121"/>
                </a:solidFill>
              </a:defRPr>
            </a:lvl3pPr>
            <a:lvl4pPr marL="9144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rgbClr val="212121"/>
                </a:solidFill>
              </a:defRPr>
            </a:lvl4pPr>
            <a:lvl5pPr marL="1143000" marR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1370013" algn="l"/>
              </a:tabLst>
              <a:defRPr sz="1300">
                <a:solidFill>
                  <a:srgbClr val="21212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/>
            </a:lvl6pPr>
            <a:lvl7pPr marL="1828800" indent="-228600">
              <a:defRPr/>
            </a:lvl7pPr>
            <a:lvl8pPr marL="2057400" indent="-228600">
              <a:defRPr/>
            </a:lvl8pPr>
          </a:lstStyle>
          <a:p>
            <a:pPr lvl="0"/>
            <a:r>
              <a:rPr lang="en-US"/>
              <a:t>Chart Title</a:t>
            </a:r>
          </a:p>
        </p:txBody>
      </p:sp>
    </p:spTree>
    <p:extLst>
      <p:ext uri="{BB962C8B-B14F-4D97-AF65-F5344CB8AC3E}">
        <p14:creationId xmlns:p14="http://schemas.microsoft.com/office/powerpoint/2010/main" val="1633064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p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C090CA8-4E6C-A247-8781-98EB368F5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84" y="705964"/>
            <a:ext cx="10897091" cy="627189"/>
          </a:xfrm>
          <a:prstGeom prst="rect">
            <a:avLst/>
          </a:prstGeom>
        </p:spPr>
        <p:txBody>
          <a:bodyPr anchor="t"/>
          <a:lstStyle>
            <a:lvl1pPr>
              <a:defRPr sz="2600" b="1" i="0" spc="50" baseline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5C3B9C-F33C-8340-8DB0-ACB878D991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DADEF27F-CC03-834D-A185-0B73C517815E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823176883"/>
              </p:ext>
            </p:extLst>
          </p:nvPr>
        </p:nvGraphicFramePr>
        <p:xfrm>
          <a:off x="685800" y="1592262"/>
          <a:ext cx="10936087" cy="45720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757411">
                  <a:extLst>
                    <a:ext uri="{9D8B030D-6E8A-4147-A177-3AD203B41FA5}">
                      <a16:colId xmlns:a16="http://schemas.microsoft.com/office/drawing/2014/main" val="941155809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3853484078"/>
                    </a:ext>
                  </a:extLst>
                </a:gridCol>
                <a:gridCol w="5319396">
                  <a:extLst>
                    <a:ext uri="{9D8B030D-6E8A-4147-A177-3AD203B41FA5}">
                      <a16:colId xmlns:a16="http://schemas.microsoft.com/office/drawing/2014/main" val="3777659007"/>
                    </a:ext>
                  </a:extLst>
                </a:gridCol>
              </a:tblGrid>
              <a:tr h="34747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Tactic</a:t>
                      </a:r>
                      <a:endParaRPr lang="en-CA" sz="120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Estimated Costs</a:t>
                      </a:r>
                      <a:endParaRPr lang="en-CA" sz="120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Notes</a:t>
                      </a:r>
                      <a:endParaRPr lang="en-CA" sz="120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858711"/>
                  </a:ext>
                </a:extLst>
              </a:tr>
              <a:tr h="347472">
                <a:tc gridSpan="3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Sub-category</a:t>
                      </a:r>
                      <a:endParaRPr lang="en-CA" sz="120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73504128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b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Lorem ipsum dolor sit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$1,000.00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Lorem ipsum dolor sit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amet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66197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b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Lorem ipsum dolor sit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$1,000.00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Lorem ipsum dolor sit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amet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consectetur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adipiscing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elit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sed do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eiusmod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tempor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incididunt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ut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labore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et dolore magna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aliqua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endParaRPr lang="en-CA" sz="120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82741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b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Lorem ipsum dolor sit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$1,000.00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Lorem ipsum dolor sit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amet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64466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b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Lorem ipsum dolor sit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$1,000.00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Lorem ipsum dolor sit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amet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97999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b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Lorem ipsum dolor sit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$1,000.00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Lorem ipsum dolor sit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amet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54005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b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Lorem ipsum dolor sit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$1,000.00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Lorem ipsum dolor sit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amet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consectetur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adipiscing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elit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sed do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eiusmod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tempor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incididunt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ut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labore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et dolore magna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aliqua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endParaRPr lang="en-CA" sz="120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94480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b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Lorem ipsum dolor sit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$1,000.00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Lorem ipsum dolor sit </a:t>
                      </a:r>
                      <a:r>
                        <a:rPr lang="en-US" sz="120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amet</a:t>
                      </a: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endParaRPr lang="en-CA" sz="1200" b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9655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b="1" i="0">
                          <a:effectLst/>
                          <a:latin typeface="Open Sans Semibold" panose="020B0606030504020204" pitchFamily="34" charset="0"/>
                          <a:ea typeface="Open Sans Semibold" panose="020B0606030504020204" pitchFamily="34" charset="0"/>
                          <a:cs typeface="Open Sans Semibold" panose="020B0606030504020204" pitchFamily="34" charset="0"/>
                        </a:rPr>
                        <a:t>Subtotal</a:t>
                      </a:r>
                      <a:endParaRPr lang="en-CA" sz="1200" b="1" i="0">
                        <a:effectLst/>
                        <a:latin typeface="Open Sans Semibold" panose="020B0606030504020204" pitchFamily="34" charset="0"/>
                        <a:ea typeface="Open Sans Semibold" panose="020B0606030504020204" pitchFamily="34" charset="0"/>
                        <a:cs typeface="Open Sans Semibold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en-US" sz="1200" b="1" i="0">
                          <a:effectLst/>
                          <a:latin typeface="Open Sans Semibold" panose="020B0606030504020204" pitchFamily="34" charset="0"/>
                          <a:ea typeface="Open Sans Semibold" panose="020B0606030504020204" pitchFamily="34" charset="0"/>
                          <a:cs typeface="Open Sans Semibold" panose="020B0606030504020204" pitchFamily="34" charset="0"/>
                        </a:rPr>
                        <a:t>$9,000.00</a:t>
                      </a:r>
                      <a:endParaRPr lang="en-CA" sz="1200" b="1" i="0">
                        <a:effectLst/>
                        <a:latin typeface="Open Sans Semibold" panose="020B0606030504020204" pitchFamily="34" charset="0"/>
                        <a:ea typeface="Open Sans Semibold" panose="020B0606030504020204" pitchFamily="34" charset="0"/>
                        <a:cs typeface="Open Sans Semibold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CA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12513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b="1" i="0">
                          <a:effectLst/>
                          <a:latin typeface="Open Sans Semibold" panose="020B0606030504020204" pitchFamily="34" charset="0"/>
                          <a:ea typeface="Open Sans Semibold" panose="020B0606030504020204" pitchFamily="34" charset="0"/>
                          <a:cs typeface="Open Sans Semibold" panose="020B0606030504020204" pitchFamily="34" charset="0"/>
                        </a:rPr>
                        <a:t>15% fee</a:t>
                      </a:r>
                      <a:endParaRPr lang="en-CA" sz="1200" b="1" i="0">
                        <a:effectLst/>
                        <a:latin typeface="Open Sans Semibold" panose="020B0606030504020204" pitchFamily="34" charset="0"/>
                        <a:ea typeface="Open Sans Semibold" panose="020B0606030504020204" pitchFamily="34" charset="0"/>
                        <a:cs typeface="Open Sans Semibold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en-US" sz="1200" b="1" i="0">
                          <a:effectLst/>
                          <a:latin typeface="Open Sans Semibold" panose="020B0606030504020204" pitchFamily="34" charset="0"/>
                          <a:ea typeface="Open Sans Semibold" panose="020B0606030504020204" pitchFamily="34" charset="0"/>
                          <a:cs typeface="Open Sans Semibold" panose="020B0606030504020204" pitchFamily="34" charset="0"/>
                        </a:rPr>
                        <a:t>$1,350.00</a:t>
                      </a:r>
                      <a:endParaRPr lang="en-CA" sz="1200" b="1" i="0">
                        <a:effectLst/>
                        <a:latin typeface="Open Sans Semibold" panose="020B0606030504020204" pitchFamily="34" charset="0"/>
                        <a:ea typeface="Open Sans Semibold" panose="020B0606030504020204" pitchFamily="34" charset="0"/>
                        <a:cs typeface="Open Sans Semibold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CA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721934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200" b="1" i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Total</a:t>
                      </a:r>
                      <a:endParaRPr lang="en-CA" sz="1200" b="1" i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</a:pPr>
                      <a:r>
                        <a:rPr lang="en-US" sz="1200" b="1" i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$10,350.00</a:t>
                      </a:r>
                      <a:endParaRPr lang="en-CA" sz="1200" b="1" i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lang="en-CA" sz="160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0" marB="0" anchor="ctr">
                    <a:lnL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7A9A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747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578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C090CA8-4E6C-A247-8781-98EB368F5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84" y="705964"/>
            <a:ext cx="10897091" cy="627189"/>
          </a:xfrm>
          <a:prstGeom prst="rect">
            <a:avLst/>
          </a:prstGeom>
        </p:spPr>
        <p:txBody>
          <a:bodyPr anchor="t"/>
          <a:lstStyle>
            <a:lvl1pPr>
              <a:defRPr sz="2600" b="1" i="0" spc="50" baseline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5C3B9C-F33C-8340-8DB0-ACB878D991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375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tural presentation p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5241A-FE81-E045-A53F-CCB1ECEF6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85" y="705274"/>
            <a:ext cx="10897200" cy="627189"/>
          </a:xfrm>
          <a:prstGeom prst="rect">
            <a:avLst/>
          </a:prstGeom>
        </p:spPr>
        <p:txBody>
          <a:bodyPr anchor="t"/>
          <a:lstStyle>
            <a:lvl1pPr>
              <a:defRPr sz="2600" b="1" i="0" spc="50" baseline="0">
                <a:solidFill>
                  <a:schemeClr val="tx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CE587E-971A-AE4C-A03D-10208DBE7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56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B55DD1-AEE8-0B4A-8BF7-3E7E9CFB17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67561" y="2145162"/>
            <a:ext cx="3456878" cy="23436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8B73D73-65C6-F840-B924-81F2EF1B5B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9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title page – re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682FE4F-D602-7347-B9F6-0C6B7E7CD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924" y="838200"/>
            <a:ext cx="10905751" cy="22845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1" i="0" spc="100" baseline="0">
                <a:solidFill>
                  <a:schemeClr val="bg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A70CACF-03AD-CC46-92EA-48723E127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924" y="3238578"/>
            <a:ext cx="10905751" cy="53873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2000" b="1" i="0" spc="50" baseline="0">
                <a:solidFill>
                  <a:schemeClr val="bg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702637-AA50-8B42-A91A-9134A912646D}"/>
              </a:ext>
            </a:extLst>
          </p:cNvPr>
          <p:cNvSpPr/>
          <p:nvPr userDrawn="1"/>
        </p:nvSpPr>
        <p:spPr>
          <a:xfrm>
            <a:off x="0" y="5715000"/>
            <a:ext cx="121920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87C936-565D-CE42-B5B8-6DB284C0D3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3575" y="6057900"/>
            <a:ext cx="1943100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AD217B-C783-2542-B203-819ED621AC9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34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title page – yellow">
    <p:bg>
      <p:bgPr>
        <a:solidFill>
          <a:srgbClr val="FABD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682FE4F-D602-7347-B9F6-0C6B7E7CD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924" y="838200"/>
            <a:ext cx="10905751" cy="22845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1" i="0" spc="100" baseline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A70CACF-03AD-CC46-92EA-48723E127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924" y="3238578"/>
            <a:ext cx="10905751" cy="53873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2000" b="1" i="0" spc="50" baseline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702637-AA50-8B42-A91A-9134A912646D}"/>
              </a:ext>
            </a:extLst>
          </p:cNvPr>
          <p:cNvSpPr/>
          <p:nvPr userDrawn="1"/>
        </p:nvSpPr>
        <p:spPr>
          <a:xfrm>
            <a:off x="0" y="5715000"/>
            <a:ext cx="121920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87C936-565D-CE42-B5B8-6DB284C0D3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3575" y="6057900"/>
            <a:ext cx="1943100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AD217B-C783-2542-B203-819ED621AC9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 flipH="1">
            <a:off x="0" y="0"/>
            <a:ext cx="121920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642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title page – gr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682FE4F-D602-7347-B9F6-0C6B7E7CD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924" y="838200"/>
            <a:ext cx="10905751" cy="22845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1" i="0" spc="100" baseline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A70CACF-03AD-CC46-92EA-48723E127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924" y="3238578"/>
            <a:ext cx="10905751" cy="53873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defRPr sz="2000" b="1" i="0" spc="50" baseline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702637-AA50-8B42-A91A-9134A912646D}"/>
              </a:ext>
            </a:extLst>
          </p:cNvPr>
          <p:cNvSpPr/>
          <p:nvPr userDrawn="1"/>
        </p:nvSpPr>
        <p:spPr>
          <a:xfrm>
            <a:off x="0" y="5715000"/>
            <a:ext cx="121920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87C936-565D-CE42-B5B8-6DB284C0D3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53575" y="6057900"/>
            <a:ext cx="1943100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AD217B-C783-2542-B203-819ED621AC9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565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aragraph / quote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4B1D494-1163-FD4D-87D9-F88FDD14180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515533" y="838200"/>
            <a:ext cx="9160934" cy="48768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tabLst/>
              <a:defRPr sz="2200" b="1" i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4572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 marL="6858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ystem Font Regular"/>
              <a:buChar char="⁃"/>
              <a:tabLst/>
              <a:defRPr sz="1600">
                <a:solidFill>
                  <a:schemeClr val="tx1"/>
                </a:solidFill>
              </a:defRPr>
            </a:lvl3pPr>
            <a:lvl4pPr marL="9144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4pPr>
            <a:lvl5pPr marL="1143000" marR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1370013" algn="l"/>
              </a:tabLst>
              <a:defRPr sz="1300">
                <a:solidFill>
                  <a:schemeClr val="tx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6pPr>
            <a:lvl7pPr marL="1828800" indent="-228600">
              <a:defRPr>
                <a:solidFill>
                  <a:schemeClr val="tx1"/>
                </a:solidFill>
              </a:defRPr>
            </a:lvl7pPr>
            <a:lvl8pPr marL="2057400" indent="-228600">
              <a:defRPr>
                <a:solidFill>
                  <a:schemeClr val="tx1"/>
                </a:solidFill>
              </a:defRPr>
            </a:lvl8pPr>
          </a:lstStyle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CE587E-971A-AE4C-A03D-10208DBE7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37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– on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5241A-FE81-E045-A53F-CCB1ECEF6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85" y="705274"/>
            <a:ext cx="10897200" cy="627189"/>
          </a:xfrm>
          <a:prstGeom prst="rect">
            <a:avLst/>
          </a:prstGeom>
        </p:spPr>
        <p:txBody>
          <a:bodyPr anchor="t"/>
          <a:lstStyle>
            <a:lvl1pPr>
              <a:defRPr sz="2600" b="1" i="0" spc="50" baseline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4B1D494-1163-FD4D-87D9-F88FDD141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585" y="1442852"/>
            <a:ext cx="10897090" cy="47293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1pPr>
            <a:lvl2pPr marL="4572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 marL="6858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ystem Font Regular"/>
              <a:buChar char="⁃"/>
              <a:tabLst/>
              <a:defRPr sz="1600">
                <a:solidFill>
                  <a:schemeClr val="tx1"/>
                </a:solidFill>
              </a:defRPr>
            </a:lvl3pPr>
            <a:lvl4pPr marL="9144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4pPr>
            <a:lvl5pPr marL="1143000" marR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1370013" algn="l"/>
              </a:tabLst>
              <a:defRPr sz="1300">
                <a:solidFill>
                  <a:schemeClr val="tx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6pPr>
            <a:lvl7pPr marL="1828800" indent="-228600">
              <a:defRPr>
                <a:solidFill>
                  <a:schemeClr val="tx1"/>
                </a:solidFill>
              </a:defRPr>
            </a:lvl7pPr>
            <a:lvl8pPr marL="2057400" indent="-228600">
              <a:defRPr>
                <a:solidFill>
                  <a:schemeClr val="tx1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marL="1371600" marR="0" lvl="5" indent="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Seventh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CE587E-971A-AE4C-A03D-10208DBE7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822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– two colum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292A029-F549-3740-BF04-29AC6D613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84" y="705964"/>
            <a:ext cx="10897091" cy="627189"/>
          </a:xfrm>
          <a:prstGeom prst="rect">
            <a:avLst/>
          </a:prstGeom>
        </p:spPr>
        <p:txBody>
          <a:bodyPr anchor="t"/>
          <a:lstStyle>
            <a:lvl1pPr>
              <a:defRPr sz="2600" b="1" i="0" spc="50" baseline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4710339-FCEB-864A-BE99-139C449C30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585" y="1442852"/>
            <a:ext cx="5267815" cy="47293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1pPr>
            <a:lvl2pPr marL="4572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 marL="6858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ystem Font Regular"/>
              <a:buChar char="⁃"/>
              <a:tabLst/>
              <a:defRPr sz="1600">
                <a:solidFill>
                  <a:schemeClr val="tx1"/>
                </a:solidFill>
              </a:defRPr>
            </a:lvl3pPr>
            <a:lvl4pPr marL="9144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4pPr>
            <a:lvl5pPr marL="1143000" marR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1370013" algn="l"/>
              </a:tabLst>
              <a:defRPr sz="1300">
                <a:solidFill>
                  <a:schemeClr val="tx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6pPr>
            <a:lvl7pPr marL="1828800" indent="-228600">
              <a:defRPr>
                <a:solidFill>
                  <a:schemeClr val="tx1"/>
                </a:solidFill>
              </a:defRPr>
            </a:lvl7pPr>
            <a:lvl8pPr marL="2057400" indent="-228600">
              <a:defRPr>
                <a:solidFill>
                  <a:schemeClr val="tx1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marL="1371600" marR="0" lvl="5" indent="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Seventh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90E677D-56A4-5F4D-AB35-5014A471F12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28860" y="1442852"/>
            <a:ext cx="5267815" cy="47293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1pPr>
            <a:lvl2pPr marL="4572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 marL="6858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ystem Font Regular"/>
              <a:buChar char="⁃"/>
              <a:tabLst/>
              <a:defRPr sz="1600">
                <a:solidFill>
                  <a:schemeClr val="tx1"/>
                </a:solidFill>
              </a:defRPr>
            </a:lvl3pPr>
            <a:lvl4pPr marL="9144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4pPr>
            <a:lvl5pPr marL="1143000" marR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1370013" algn="l"/>
              </a:tabLst>
              <a:defRPr sz="1300">
                <a:solidFill>
                  <a:schemeClr val="tx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6pPr>
            <a:lvl7pPr marL="1828800" indent="-228600">
              <a:defRPr>
                <a:solidFill>
                  <a:schemeClr val="tx1"/>
                </a:solidFill>
              </a:defRPr>
            </a:lvl7pPr>
            <a:lvl8pPr marL="2057400" indent="-228600">
              <a:defRPr>
                <a:solidFill>
                  <a:schemeClr val="tx1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marL="1371600" marR="0" lvl="5" indent="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Seventh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84E749-3BF0-CF43-BD8D-E70FC16313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644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pho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292A029-F549-3740-BF04-29AC6D613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84" y="705964"/>
            <a:ext cx="10897091" cy="627189"/>
          </a:xfrm>
          <a:prstGeom prst="rect">
            <a:avLst/>
          </a:prstGeom>
        </p:spPr>
        <p:txBody>
          <a:bodyPr anchor="t"/>
          <a:lstStyle>
            <a:lvl1pPr>
              <a:defRPr sz="2600" b="1" i="0" spc="50" baseline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1DB2C69-F649-2E41-A435-292B23F4B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585" y="1442852"/>
            <a:ext cx="5267815" cy="47293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1pPr>
            <a:lvl2pPr marL="4572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 marL="6858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ystem Font Regular"/>
              <a:buChar char="⁃"/>
              <a:tabLst/>
              <a:defRPr sz="1600">
                <a:solidFill>
                  <a:schemeClr val="tx1"/>
                </a:solidFill>
              </a:defRPr>
            </a:lvl3pPr>
            <a:lvl4pPr marL="9144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4pPr>
            <a:lvl5pPr marL="1143000" marR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1370013" algn="l"/>
              </a:tabLst>
              <a:defRPr sz="1300">
                <a:solidFill>
                  <a:schemeClr val="tx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6pPr>
            <a:lvl7pPr marL="1828800" indent="-228600">
              <a:defRPr>
                <a:solidFill>
                  <a:schemeClr val="tx1"/>
                </a:solidFill>
              </a:defRPr>
            </a:lvl7pPr>
            <a:lvl8pPr marL="2057400" indent="-228600">
              <a:defRPr>
                <a:solidFill>
                  <a:schemeClr val="tx1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marL="1371600" marR="0" lvl="5" indent="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Seventh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518E54-571D-EE4F-9DB6-F9EF51BA09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890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with call-out box – gre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6CA14FC-D5E3-E847-A5CB-16350B11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84" y="705964"/>
            <a:ext cx="10897091" cy="627189"/>
          </a:xfrm>
          <a:prstGeom prst="rect">
            <a:avLst/>
          </a:prstGeom>
        </p:spPr>
        <p:txBody>
          <a:bodyPr anchor="t"/>
          <a:lstStyle>
            <a:lvl1pPr>
              <a:defRPr sz="2600" b="1" i="0" spc="50" baseline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E50E892-DFEC-B148-BD77-F7F79A8B6B3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1591200"/>
            <a:ext cx="5170199" cy="2560124"/>
          </a:xfrm>
          <a:prstGeom prst="roundRect">
            <a:avLst>
              <a:gd name="adj" fmla="val 193"/>
            </a:avLst>
          </a:prstGeom>
          <a:solidFill>
            <a:schemeClr val="bg1"/>
          </a:solidFill>
          <a:ln w="12700">
            <a:noFill/>
          </a:ln>
        </p:spPr>
        <p:txBody>
          <a:bodyPr wrap="square" lIns="457200" tIns="457200" rIns="457200" bIns="457200" anchor="t" anchorCtr="0">
            <a:spAutoFit/>
          </a:bodyPr>
          <a:lstStyle>
            <a:lvl1pPr marL="0" indent="0">
              <a:lnSpc>
                <a:spcPts val="2560"/>
              </a:lnSpc>
              <a:spcBef>
                <a:spcPts val="0"/>
              </a:spcBef>
              <a:spcAft>
                <a:spcPts val="0"/>
              </a:spcAft>
              <a:buNone/>
              <a:defRPr b="1" i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. </a:t>
            </a:r>
            <a:r>
              <a:rPr lang="en-US" err="1"/>
              <a:t>Suspendisse</a:t>
            </a:r>
            <a:r>
              <a:rPr lang="en-US"/>
              <a:t> </a:t>
            </a:r>
            <a:r>
              <a:rPr lang="en-US" err="1"/>
              <a:t>mollis</a:t>
            </a:r>
            <a:r>
              <a:rPr lang="en-US"/>
              <a:t> </a:t>
            </a:r>
            <a:r>
              <a:rPr lang="en-US" err="1"/>
              <a:t>laoreet</a:t>
            </a:r>
            <a:r>
              <a:rPr lang="en-US"/>
              <a:t> </a:t>
            </a:r>
            <a:r>
              <a:rPr lang="en-US" err="1"/>
              <a:t>faucibus</a:t>
            </a:r>
            <a:r>
              <a:rPr lang="en-US"/>
              <a:t>. </a:t>
            </a:r>
            <a:r>
              <a:rPr lang="en-US" err="1"/>
              <a:t>Vivamus</a:t>
            </a:r>
            <a:r>
              <a:rPr lang="en-US"/>
              <a:t> </a:t>
            </a:r>
            <a:r>
              <a:rPr lang="en-US" err="1"/>
              <a:t>condimentum</a:t>
            </a:r>
            <a:r>
              <a:rPr lang="en-US"/>
              <a:t> magna at </a:t>
            </a:r>
            <a:r>
              <a:rPr lang="en-US" err="1"/>
              <a:t>neque</a:t>
            </a:r>
            <a:r>
              <a:rPr lang="en-US"/>
              <a:t> convallis, id vestibulum nisi </a:t>
            </a:r>
            <a:r>
              <a:rPr lang="en-US" err="1"/>
              <a:t>vulputate</a:t>
            </a:r>
            <a:r>
              <a:rPr lang="en-US"/>
              <a:t>. Sed fermentum </a:t>
            </a:r>
            <a:r>
              <a:rPr lang="en-US" err="1"/>
              <a:t>leo</a:t>
            </a:r>
            <a:r>
              <a:rPr lang="en-US"/>
              <a:t> </a:t>
            </a:r>
            <a:r>
              <a:rPr lang="en-US" err="1"/>
              <a:t>enim</a:t>
            </a:r>
            <a:r>
              <a:rPr lang="en-US"/>
              <a:t>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CA88CE5-A779-0641-85F6-BEC2C1831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585" y="1442852"/>
            <a:ext cx="5267815" cy="47293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1pPr>
            <a:lvl2pPr marL="4572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 marL="6858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ystem Font Regular"/>
              <a:buChar char="⁃"/>
              <a:tabLst/>
              <a:defRPr sz="1600">
                <a:solidFill>
                  <a:schemeClr val="tx1"/>
                </a:solidFill>
              </a:defRPr>
            </a:lvl3pPr>
            <a:lvl4pPr marL="914400" indent="-22860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4pPr>
            <a:lvl5pPr marL="1143000" marR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1370013" algn="l"/>
              </a:tabLst>
              <a:defRPr sz="1300">
                <a:solidFill>
                  <a:schemeClr val="tx1"/>
                </a:solidFill>
              </a:defRPr>
            </a:lvl5pPr>
            <a:lvl6pPr marL="13716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</a:defRPr>
            </a:lvl6pPr>
            <a:lvl7pPr marL="1828800" indent="-228600">
              <a:defRPr>
                <a:solidFill>
                  <a:schemeClr val="tx1"/>
                </a:solidFill>
              </a:defRPr>
            </a:lvl7pPr>
            <a:lvl8pPr marL="2057400" indent="-228600">
              <a:defRPr>
                <a:solidFill>
                  <a:schemeClr val="tx1"/>
                </a:solidFill>
              </a:defRPr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marL="1371600" marR="0" lvl="5" indent="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Seventh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5711D0-D8F4-4A49-9587-EDE19A5ED6DB}"/>
              </a:ext>
            </a:extLst>
          </p:cNvPr>
          <p:cNvSpPr/>
          <p:nvPr userDrawn="1"/>
        </p:nvSpPr>
        <p:spPr>
          <a:xfrm>
            <a:off x="0" y="5715000"/>
            <a:ext cx="121920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9453333-0FCD-FF41-A359-6DE7E02F2E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063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4B3BC-6B9E-CB4D-9108-631CA69A8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843" y="1436913"/>
            <a:ext cx="10897832" cy="47352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8A628D-071D-1D45-B08E-140D1CE66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43" y="759701"/>
            <a:ext cx="10897832" cy="6431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147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0" r:id="rId2"/>
    <p:sldLayoutId id="2147483699" r:id="rId3"/>
    <p:sldLayoutId id="2147483697" r:id="rId4"/>
    <p:sldLayoutId id="2147483703" r:id="rId5"/>
    <p:sldLayoutId id="2147483687" r:id="rId6"/>
    <p:sldLayoutId id="2147483688" r:id="rId7"/>
    <p:sldLayoutId id="2147483695" r:id="rId8"/>
    <p:sldLayoutId id="2147483689" r:id="rId9"/>
    <p:sldLayoutId id="2147483698" r:id="rId10"/>
    <p:sldLayoutId id="2147483700" r:id="rId11"/>
    <p:sldLayoutId id="2147483701" r:id="rId12"/>
    <p:sldLayoutId id="2147483696" r:id="rId13"/>
    <p:sldLayoutId id="2147483693" r:id="rId14"/>
    <p:sldLayoutId id="2147483694" r:id="rId15"/>
    <p:sldLayoutId id="2147483704" r:id="rId16"/>
    <p:sldLayoutId id="2147483705" r:id="rId17"/>
    <p:sldLayoutId id="2147483702" r:id="rId18"/>
    <p:sldLayoutId id="2147483655" r:id="rId19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i="0" kern="1200">
          <a:solidFill>
            <a:schemeClr val="tx2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57200" indent="-228600" algn="l" defTabSz="914400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85800" indent="-225425" algn="l" defTabSz="914400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System Font Regular"/>
        <a:buChar char="⁃"/>
        <a:tabLst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914400" indent="-225425" algn="l" defTabSz="914400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143000" marR="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200"/>
        </a:spcAft>
        <a:buClrTx/>
        <a:buSzTx/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371600" indent="-225425" algn="l" defTabSz="914400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/>
        <a:defRPr sz="13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6pPr>
      <a:lvl7pPr marL="1600200" indent="-228600" algn="l" defTabSz="914400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7pPr>
      <a:lvl8pPr marL="1828800" indent="-228600" algn="l" defTabSz="914400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8pPr>
      <a:lvl9pPr marL="2057400" indent="-228600" algn="l" defTabSz="914400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28" userDrawn="1">
          <p15:clr>
            <a:srgbClr val="F26B43"/>
          </p15:clr>
        </p15:guide>
        <p15:guide id="2" pos="432" userDrawn="1">
          <p15:clr>
            <a:srgbClr val="F26B43"/>
          </p15:clr>
        </p15:guide>
        <p15:guide id="3" orient="horz" pos="1003" userDrawn="1">
          <p15:clr>
            <a:srgbClr val="F26B43"/>
          </p15:clr>
        </p15:guide>
        <p15:guide id="4" orient="horz" pos="1224" userDrawn="1">
          <p15:clr>
            <a:srgbClr val="F26B43"/>
          </p15:clr>
        </p15:guide>
        <p15:guide id="6" orient="horz" pos="4104" userDrawn="1">
          <p15:clr>
            <a:srgbClr val="F26B43"/>
          </p15:clr>
        </p15:guide>
        <p15:guide id="8" pos="3696" userDrawn="1">
          <p15:clr>
            <a:srgbClr val="F26B43"/>
          </p15:clr>
        </p15:guide>
        <p15:guide id="9" pos="3984" userDrawn="1">
          <p15:clr>
            <a:srgbClr val="F26B43"/>
          </p15:clr>
        </p15:guide>
        <p15:guide id="10" pos="7242" userDrawn="1">
          <p15:clr>
            <a:srgbClr val="F26B43"/>
          </p15:clr>
        </p15:guide>
        <p15:guide id="11" orient="horz" pos="3168" userDrawn="1">
          <p15:clr>
            <a:srgbClr val="F26B43"/>
          </p15:clr>
        </p15:guide>
        <p15:guide id="12" orient="horz" pos="3888" userDrawn="1">
          <p15:clr>
            <a:srgbClr val="F26B43"/>
          </p15:clr>
        </p15:guide>
        <p15:guide id="13" orient="horz" pos="36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ece.queensu.ca/undergraduate/computer-engineering/Pre-Requisites-Charts.html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eensu.ca/academic-calendar/engineering-applied-sciences/complementary-studies/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e.queensu.ca/undergraduate/computer-engineering/streams.html" TargetMode="Externa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hyperlink" Target="https://www.ece.queensu.ca/undergraduate/electrical-engineering/stream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.battle@queensu.ca" TargetMode="External"/><Relationship Id="rId2" Type="http://schemas.openxmlformats.org/officeDocument/2006/relationships/hyperlink" Target="mailto:irina.pavich@queensu.c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ece.queensu.ca/undergraduate/contacts.html" TargetMode="External"/><Relationship Id="rId5" Type="http://schemas.openxmlformats.org/officeDocument/2006/relationships/hyperlink" Target="mailto:ceugradchair@queensu.ca" TargetMode="External"/><Relationship Id="rId4" Type="http://schemas.openxmlformats.org/officeDocument/2006/relationships/hyperlink" Target="mailto:eeugradchair@queensu.ca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my.engineering.queensu.ca/Current-Students/Registration-Guide/files/Prerequisite_CorequisiteWaiver.pdf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ece.queensu.ca/undergraduate/computer-engineering/Pre-Requisites-Charts.html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solus@queensu.ca" TargetMode="External"/><Relationship Id="rId2" Type="http://schemas.openxmlformats.org/officeDocument/2006/relationships/hyperlink" Target="https://www.queensu.ca/registrar/resources/solus-help#netid-logging-in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e.queensu.ca/undergraduate/computer-engineering/degree-planning.html" TargetMode="External"/><Relationship Id="rId2" Type="http://schemas.openxmlformats.org/officeDocument/2006/relationships/hyperlink" Target="https://www.ece.queensu.ca/undergraduate/electrical-engineering/degree-planning.html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eensu.ca/registrar/node/74#course-selection" TargetMode="External"/><Relationship Id="rId2" Type="http://schemas.openxmlformats.org/officeDocument/2006/relationships/hyperlink" Target="https://www.queensu.ca/registrar/node/74#enrolment-appointment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queensu.ca/registrar/node/74#add-enrol" TargetMode="External"/><Relationship Id="rId4" Type="http://schemas.openxmlformats.org/officeDocument/2006/relationships/hyperlink" Target="https://www.queensu.ca/registrar/node/74#open-enrolment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gineering.queensu.ca/Current-Students/forms-online.html" TargetMode="External"/><Relationship Id="rId3" Type="http://schemas.openxmlformats.org/officeDocument/2006/relationships/hyperlink" Target="https://www.queensu.ca/registrar/" TargetMode="External"/><Relationship Id="rId7" Type="http://schemas.openxmlformats.org/officeDocument/2006/relationships/hyperlink" Target="https://engineering.queensu.ca/current-students/index.html" TargetMode="External"/><Relationship Id="rId2" Type="http://schemas.openxmlformats.org/officeDocument/2006/relationships/hyperlink" Target="https://www.queensu.ca/academic-calendar/engineering-applied-sciences/academic-plans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queensu.ca/registrar/resources/solus-help" TargetMode="External"/><Relationship Id="rId11" Type="http://schemas.openxmlformats.org/officeDocument/2006/relationships/hyperlink" Target="https://www.ece.queensu.ca/undergraduate/contacts.html" TargetMode="External"/><Relationship Id="rId5" Type="http://schemas.openxmlformats.org/officeDocument/2006/relationships/hyperlink" Target="https://www.queensu.ca/registrar/key-dates" TargetMode="External"/><Relationship Id="rId10" Type="http://schemas.openxmlformats.org/officeDocument/2006/relationships/hyperlink" Target="https://www.ece.queensu.ca/people/faculty" TargetMode="External"/><Relationship Id="rId4" Type="http://schemas.openxmlformats.org/officeDocument/2006/relationships/hyperlink" Target="https://www.queensu.ca/registrar/tuition-fees/undergraduate" TargetMode="External"/><Relationship Id="rId9" Type="http://schemas.openxmlformats.org/officeDocument/2006/relationships/hyperlink" Target="https://engineering.queensu.ca/ece/undergraduate/current-students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4FD92-B381-0343-90F5-7E7C24033B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2023-2024 </a:t>
            </a:r>
            <a:r>
              <a:rPr lang="en-US" dirty="0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Academic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4FAF5F-8D52-274A-8B4D-B90D0C8923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Open Sans Semibold"/>
                <a:ea typeface="Open Sans Semibold"/>
                <a:cs typeface="Open Sans Semibold"/>
              </a:rPr>
              <a:t>ECE </a:t>
            </a:r>
            <a:r>
              <a:rPr lang="en-US" dirty="0" smtClean="0">
                <a:latin typeface="Open Sans Semibold"/>
                <a:ea typeface="Open Sans Semibold"/>
                <a:cs typeface="Open Sans Semibold"/>
              </a:rPr>
              <a:t>4th </a:t>
            </a:r>
            <a:r>
              <a:rPr lang="en-US" dirty="0">
                <a:latin typeface="Open Sans Semibold"/>
                <a:ea typeface="Open Sans Semibold"/>
                <a:cs typeface="Open Sans Semibold"/>
              </a:rPr>
              <a:t>Year Course Registration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8920F-5895-4747-8AE1-389F822AC1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300" dirty="0" smtClean="0">
                <a:latin typeface="Open Sans"/>
                <a:ea typeface="Open Sans"/>
                <a:cs typeface="Open Sans"/>
              </a:rPr>
              <a:t>June </a:t>
            </a:r>
            <a:r>
              <a:rPr lang="en-US" sz="1300" dirty="0">
                <a:latin typeface="Open Sans"/>
                <a:ea typeface="Open Sans"/>
                <a:cs typeface="Open Sans"/>
              </a:rPr>
              <a:t>2023</a:t>
            </a:r>
            <a:endParaRPr lang="en-US" sz="13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12BF4E-FE28-46A3-A53E-B37E5CDFACE0}"/>
              </a:ext>
            </a:extLst>
          </p:cNvPr>
          <p:cNvSpPr txBox="1"/>
          <p:nvPr/>
        </p:nvSpPr>
        <p:spPr>
          <a:xfrm>
            <a:off x="3046095" y="5926110"/>
            <a:ext cx="6396990" cy="923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Faculty of Engineering and Applied Science</a:t>
            </a:r>
          </a:p>
          <a:p>
            <a:r>
              <a:rPr lang="en-US" sz="20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Department of Electrical and Computer Engineering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39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472DE8-E58B-4D56-BA61-C69C601DC7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183ACFC-B25E-402F-BBD8-E42034CDD4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76818"/>
          </a:xfrm>
          <a:custGeom>
            <a:avLst/>
            <a:gdLst>
              <a:gd name="connsiteX0" fmla="*/ 0 w 12192000"/>
              <a:gd name="connsiteY0" fmla="*/ 0 h 2237474"/>
              <a:gd name="connsiteX1" fmla="*/ 12192000 w 12192000"/>
              <a:gd name="connsiteY1" fmla="*/ 0 h 2237474"/>
              <a:gd name="connsiteX2" fmla="*/ 12192000 w 12192000"/>
              <a:gd name="connsiteY2" fmla="*/ 751299 h 2237474"/>
              <a:gd name="connsiteX3" fmla="*/ 12176759 w 12192000"/>
              <a:gd name="connsiteY3" fmla="*/ 759190 h 2237474"/>
              <a:gd name="connsiteX4" fmla="*/ 12154948 w 12192000"/>
              <a:gd name="connsiteY4" fmla="*/ 762731 h 2237474"/>
              <a:gd name="connsiteX5" fmla="*/ 12047364 w 12192000"/>
              <a:gd name="connsiteY5" fmla="*/ 749662 h 2237474"/>
              <a:gd name="connsiteX6" fmla="*/ 11890686 w 12192000"/>
              <a:gd name="connsiteY6" fmla="*/ 732766 h 2237474"/>
              <a:gd name="connsiteX7" fmla="*/ 11782413 w 12192000"/>
              <a:gd name="connsiteY7" fmla="*/ 769868 h 2237474"/>
              <a:gd name="connsiteX8" fmla="*/ 11649954 w 12192000"/>
              <a:gd name="connsiteY8" fmla="*/ 749628 h 2237474"/>
              <a:gd name="connsiteX9" fmla="*/ 11560424 w 12192000"/>
              <a:gd name="connsiteY9" fmla="*/ 748017 h 2237474"/>
              <a:gd name="connsiteX10" fmla="*/ 11358455 w 12192000"/>
              <a:gd name="connsiteY10" fmla="*/ 747593 h 2237474"/>
              <a:gd name="connsiteX11" fmla="*/ 11165209 w 12192000"/>
              <a:gd name="connsiteY11" fmla="*/ 748852 h 2237474"/>
              <a:gd name="connsiteX12" fmla="*/ 11058755 w 12192000"/>
              <a:gd name="connsiteY12" fmla="*/ 749617 h 2237474"/>
              <a:gd name="connsiteX13" fmla="*/ 10884013 w 12192000"/>
              <a:gd name="connsiteY13" fmla="*/ 760728 h 2237474"/>
              <a:gd name="connsiteX14" fmla="*/ 10834688 w 12192000"/>
              <a:gd name="connsiteY14" fmla="*/ 757726 h 2237474"/>
              <a:gd name="connsiteX15" fmla="*/ 10805004 w 12192000"/>
              <a:gd name="connsiteY15" fmla="*/ 757573 h 2237474"/>
              <a:gd name="connsiteX16" fmla="*/ 10739478 w 12192000"/>
              <a:gd name="connsiteY16" fmla="*/ 776841 h 2237474"/>
              <a:gd name="connsiteX17" fmla="*/ 10458762 w 12192000"/>
              <a:gd name="connsiteY17" fmla="*/ 755400 h 2237474"/>
              <a:gd name="connsiteX18" fmla="*/ 10246919 w 12192000"/>
              <a:gd name="connsiteY18" fmla="*/ 769960 h 2237474"/>
              <a:gd name="connsiteX19" fmla="*/ 10167995 w 12192000"/>
              <a:gd name="connsiteY19" fmla="*/ 760843 h 2237474"/>
              <a:gd name="connsiteX20" fmla="*/ 9997044 w 12192000"/>
              <a:gd name="connsiteY20" fmla="*/ 780129 h 2237474"/>
              <a:gd name="connsiteX21" fmla="*/ 9943887 w 12192000"/>
              <a:gd name="connsiteY21" fmla="*/ 804141 h 2237474"/>
              <a:gd name="connsiteX22" fmla="*/ 9918248 w 12192000"/>
              <a:gd name="connsiteY22" fmla="*/ 816628 h 2237474"/>
              <a:gd name="connsiteX23" fmla="*/ 9836148 w 12192000"/>
              <a:gd name="connsiteY23" fmla="*/ 858312 h 2237474"/>
              <a:gd name="connsiteX24" fmla="*/ 9823800 w 12192000"/>
              <a:gd name="connsiteY24" fmla="*/ 866604 h 2237474"/>
              <a:gd name="connsiteX25" fmla="*/ 9794684 w 12192000"/>
              <a:gd name="connsiteY25" fmla="*/ 864509 h 2237474"/>
              <a:gd name="connsiteX26" fmla="*/ 9778288 w 12192000"/>
              <a:gd name="connsiteY26" fmla="*/ 854362 h 2237474"/>
              <a:gd name="connsiteX27" fmla="*/ 9773886 w 12192000"/>
              <a:gd name="connsiteY27" fmla="*/ 857543 h 2237474"/>
              <a:gd name="connsiteX28" fmla="*/ 9761459 w 12192000"/>
              <a:gd name="connsiteY28" fmla="*/ 862394 h 2237474"/>
              <a:gd name="connsiteX29" fmla="*/ 9705768 w 12192000"/>
              <a:gd name="connsiteY29" fmla="*/ 894610 h 2237474"/>
              <a:gd name="connsiteX30" fmla="*/ 9683005 w 12192000"/>
              <a:gd name="connsiteY30" fmla="*/ 894128 h 2237474"/>
              <a:gd name="connsiteX31" fmla="*/ 9594438 w 12192000"/>
              <a:gd name="connsiteY31" fmla="*/ 919051 h 2237474"/>
              <a:gd name="connsiteX32" fmla="*/ 9577033 w 12192000"/>
              <a:gd name="connsiteY32" fmla="*/ 922857 h 2237474"/>
              <a:gd name="connsiteX33" fmla="*/ 9544189 w 12192000"/>
              <a:gd name="connsiteY33" fmla="*/ 938966 h 2237474"/>
              <a:gd name="connsiteX34" fmla="*/ 9534048 w 12192000"/>
              <a:gd name="connsiteY34" fmla="*/ 940158 h 2237474"/>
              <a:gd name="connsiteX35" fmla="*/ 9500499 w 12192000"/>
              <a:gd name="connsiteY35" fmla="*/ 954680 h 2237474"/>
              <a:gd name="connsiteX36" fmla="*/ 9428195 w 12192000"/>
              <a:gd name="connsiteY36" fmla="*/ 986225 h 2237474"/>
              <a:gd name="connsiteX37" fmla="*/ 9410017 w 12192000"/>
              <a:gd name="connsiteY37" fmla="*/ 993931 h 2237474"/>
              <a:gd name="connsiteX38" fmla="*/ 9392919 w 12192000"/>
              <a:gd name="connsiteY38" fmla="*/ 994656 h 2237474"/>
              <a:gd name="connsiteX39" fmla="*/ 9301293 w 12192000"/>
              <a:gd name="connsiteY39" fmla="*/ 1011593 h 2237474"/>
              <a:gd name="connsiteX40" fmla="*/ 9278619 w 12192000"/>
              <a:gd name="connsiteY40" fmla="*/ 1011878 h 2237474"/>
              <a:gd name="connsiteX41" fmla="*/ 9268019 w 12192000"/>
              <a:gd name="connsiteY41" fmla="*/ 1007442 h 2237474"/>
              <a:gd name="connsiteX42" fmla="*/ 9234662 w 12192000"/>
              <a:gd name="connsiteY42" fmla="*/ 1023056 h 2237474"/>
              <a:gd name="connsiteX43" fmla="*/ 9181033 w 12192000"/>
              <a:gd name="connsiteY43" fmla="*/ 1037921 h 2237474"/>
              <a:gd name="connsiteX44" fmla="*/ 9155969 w 12192000"/>
              <a:gd name="connsiteY44" fmla="*/ 1046804 h 2237474"/>
              <a:gd name="connsiteX45" fmla="*/ 9133985 w 12192000"/>
              <a:gd name="connsiteY45" fmla="*/ 1046450 h 2237474"/>
              <a:gd name="connsiteX46" fmla="*/ 9012987 w 12192000"/>
              <a:gd name="connsiteY46" fmla="*/ 1061986 h 2237474"/>
              <a:gd name="connsiteX47" fmla="*/ 8968445 w 12192000"/>
              <a:gd name="connsiteY47" fmla="*/ 1052169 h 2237474"/>
              <a:gd name="connsiteX48" fmla="*/ 8958984 w 12192000"/>
              <a:gd name="connsiteY48" fmla="*/ 1057212 h 2237474"/>
              <a:gd name="connsiteX49" fmla="*/ 8886001 w 12192000"/>
              <a:gd name="connsiteY49" fmla="*/ 1067468 h 2237474"/>
              <a:gd name="connsiteX50" fmla="*/ 8838610 w 12192000"/>
              <a:gd name="connsiteY50" fmla="*/ 1075091 h 2237474"/>
              <a:gd name="connsiteX51" fmla="*/ 8750383 w 12192000"/>
              <a:gd name="connsiteY51" fmla="*/ 1097387 h 2237474"/>
              <a:gd name="connsiteX52" fmla="*/ 8697365 w 12192000"/>
              <a:gd name="connsiteY52" fmla="*/ 1105869 h 2237474"/>
              <a:gd name="connsiteX53" fmla="*/ 8665605 w 12192000"/>
              <a:gd name="connsiteY53" fmla="*/ 1110791 h 2237474"/>
              <a:gd name="connsiteX54" fmla="*/ 8584946 w 12192000"/>
              <a:gd name="connsiteY54" fmla="*/ 1135226 h 2237474"/>
              <a:gd name="connsiteX55" fmla="*/ 8460755 w 12192000"/>
              <a:gd name="connsiteY55" fmla="*/ 1203427 h 2237474"/>
              <a:gd name="connsiteX56" fmla="*/ 8419755 w 12192000"/>
              <a:gd name="connsiteY56" fmla="*/ 1216260 h 2237474"/>
              <a:gd name="connsiteX57" fmla="*/ 8411626 w 12192000"/>
              <a:gd name="connsiteY57" fmla="*/ 1214397 h 2237474"/>
              <a:gd name="connsiteX58" fmla="*/ 8363469 w 12192000"/>
              <a:gd name="connsiteY58" fmla="*/ 1246658 h 2237474"/>
              <a:gd name="connsiteX59" fmla="*/ 8275497 w 12192000"/>
              <a:gd name="connsiteY59" fmla="*/ 1264396 h 2237474"/>
              <a:gd name="connsiteX60" fmla="*/ 8206287 w 12192000"/>
              <a:gd name="connsiteY60" fmla="*/ 1273060 h 2237474"/>
              <a:gd name="connsiteX61" fmla="*/ 8168705 w 12192000"/>
              <a:gd name="connsiteY61" fmla="*/ 1279956 h 2237474"/>
              <a:gd name="connsiteX62" fmla="*/ 8139997 w 12192000"/>
              <a:gd name="connsiteY62" fmla="*/ 1282713 h 2237474"/>
              <a:gd name="connsiteX63" fmla="*/ 8074238 w 12192000"/>
              <a:gd name="connsiteY63" fmla="*/ 1301895 h 2237474"/>
              <a:gd name="connsiteX64" fmla="*/ 7968292 w 12192000"/>
              <a:gd name="connsiteY64" fmla="*/ 1338779 h 2237474"/>
              <a:gd name="connsiteX65" fmla="*/ 7945122 w 12192000"/>
              <a:gd name="connsiteY65" fmla="*/ 1345477 h 2237474"/>
              <a:gd name="connsiteX66" fmla="*/ 7922771 w 12192000"/>
              <a:gd name="connsiteY66" fmla="*/ 1346645 h 2237474"/>
              <a:gd name="connsiteX67" fmla="*/ 7915461 w 12192000"/>
              <a:gd name="connsiteY67" fmla="*/ 1342919 h 2237474"/>
              <a:gd name="connsiteX68" fmla="*/ 7902328 w 12192000"/>
              <a:gd name="connsiteY68" fmla="*/ 1345865 h 2237474"/>
              <a:gd name="connsiteX69" fmla="*/ 7898322 w 12192000"/>
              <a:gd name="connsiteY69" fmla="*/ 1345689 h 2237474"/>
              <a:gd name="connsiteX70" fmla="*/ 7875879 w 12192000"/>
              <a:gd name="connsiteY70" fmla="*/ 1345646 h 2237474"/>
              <a:gd name="connsiteX71" fmla="*/ 7840612 w 12192000"/>
              <a:gd name="connsiteY71" fmla="*/ 1369373 h 2237474"/>
              <a:gd name="connsiteX72" fmla="*/ 7786819 w 12192000"/>
              <a:gd name="connsiteY72" fmla="*/ 1378970 h 2237474"/>
              <a:gd name="connsiteX73" fmla="*/ 7548172 w 12192000"/>
              <a:gd name="connsiteY73" fmla="*/ 1417460 h 2237474"/>
              <a:gd name="connsiteX74" fmla="*/ 7483437 w 12192000"/>
              <a:gd name="connsiteY74" fmla="*/ 1478152 h 2237474"/>
              <a:gd name="connsiteX75" fmla="*/ 7377870 w 12192000"/>
              <a:gd name="connsiteY75" fmla="*/ 1523319 h 2237474"/>
              <a:gd name="connsiteX76" fmla="*/ 7230737 w 12192000"/>
              <a:gd name="connsiteY76" fmla="*/ 1562633 h 2237474"/>
              <a:gd name="connsiteX77" fmla="*/ 7224458 w 12192000"/>
              <a:gd name="connsiteY77" fmla="*/ 1573008 h 2237474"/>
              <a:gd name="connsiteX78" fmla="*/ 7213486 w 12192000"/>
              <a:gd name="connsiteY78" fmla="*/ 1580987 h 2237474"/>
              <a:gd name="connsiteX79" fmla="*/ 7210972 w 12192000"/>
              <a:gd name="connsiteY79" fmla="*/ 1580856 h 2237474"/>
              <a:gd name="connsiteX80" fmla="*/ 7183121 w 12192000"/>
              <a:gd name="connsiteY80" fmla="*/ 1595162 h 2237474"/>
              <a:gd name="connsiteX81" fmla="*/ 7164601 w 12192000"/>
              <a:gd name="connsiteY81" fmla="*/ 1606490 h 2237474"/>
              <a:gd name="connsiteX82" fmla="*/ 7159286 w 12192000"/>
              <a:gd name="connsiteY82" fmla="*/ 1606850 h 2237474"/>
              <a:gd name="connsiteX83" fmla="*/ 7114651 w 12192000"/>
              <a:gd name="connsiteY83" fmla="*/ 1620959 h 2237474"/>
              <a:gd name="connsiteX84" fmla="*/ 7092727 w 12192000"/>
              <a:gd name="connsiteY84" fmla="*/ 1623628 h 2237474"/>
              <a:gd name="connsiteX85" fmla="*/ 7031309 w 12192000"/>
              <a:gd name="connsiteY85" fmla="*/ 1619451 h 2237474"/>
              <a:gd name="connsiteX86" fmla="*/ 6999084 w 12192000"/>
              <a:gd name="connsiteY86" fmla="*/ 1634317 h 2237474"/>
              <a:gd name="connsiteX87" fmla="*/ 6992107 w 12192000"/>
              <a:gd name="connsiteY87" fmla="*/ 1636860 h 2237474"/>
              <a:gd name="connsiteX88" fmla="*/ 6991765 w 12192000"/>
              <a:gd name="connsiteY88" fmla="*/ 1636725 h 2237474"/>
              <a:gd name="connsiteX89" fmla="*/ 6983996 w 12192000"/>
              <a:gd name="connsiteY89" fmla="*/ 1639040 h 2237474"/>
              <a:gd name="connsiteX90" fmla="*/ 6979383 w 12192000"/>
              <a:gd name="connsiteY90" fmla="*/ 1641496 h 2237474"/>
              <a:gd name="connsiteX91" fmla="*/ 6900177 w 12192000"/>
              <a:gd name="connsiteY91" fmla="*/ 1636016 h 2237474"/>
              <a:gd name="connsiteX92" fmla="*/ 6795372 w 12192000"/>
              <a:gd name="connsiteY92" fmla="*/ 1644845 h 2237474"/>
              <a:gd name="connsiteX93" fmla="*/ 6692251 w 12192000"/>
              <a:gd name="connsiteY93" fmla="*/ 1656357 h 2237474"/>
              <a:gd name="connsiteX94" fmla="*/ 6655235 w 12192000"/>
              <a:gd name="connsiteY94" fmla="*/ 1661869 h 2237474"/>
              <a:gd name="connsiteX95" fmla="*/ 6587857 w 12192000"/>
              <a:gd name="connsiteY95" fmla="*/ 1665769 h 2237474"/>
              <a:gd name="connsiteX96" fmla="*/ 6554894 w 12192000"/>
              <a:gd name="connsiteY96" fmla="*/ 1664428 h 2237474"/>
              <a:gd name="connsiteX97" fmla="*/ 6551579 w 12192000"/>
              <a:gd name="connsiteY97" fmla="*/ 1662213 h 2237474"/>
              <a:gd name="connsiteX98" fmla="*/ 6545693 w 12192000"/>
              <a:gd name="connsiteY98" fmla="*/ 1661776 h 2237474"/>
              <a:gd name="connsiteX99" fmla="*/ 6530561 w 12192000"/>
              <a:gd name="connsiteY99" fmla="*/ 1664619 h 2237474"/>
              <a:gd name="connsiteX100" fmla="*/ 6525028 w 12192000"/>
              <a:gd name="connsiteY100" fmla="*/ 1666354 h 2237474"/>
              <a:gd name="connsiteX101" fmla="*/ 6516595 w 12192000"/>
              <a:gd name="connsiteY101" fmla="*/ 1667475 h 2237474"/>
              <a:gd name="connsiteX102" fmla="*/ 6516340 w 12192000"/>
              <a:gd name="connsiteY102" fmla="*/ 1667291 h 2237474"/>
              <a:gd name="connsiteX103" fmla="*/ 6508541 w 12192000"/>
              <a:gd name="connsiteY103" fmla="*/ 1668757 h 2237474"/>
              <a:gd name="connsiteX104" fmla="*/ 6471012 w 12192000"/>
              <a:gd name="connsiteY104" fmla="*/ 1678604 h 2237474"/>
              <a:gd name="connsiteX105" fmla="*/ 6415265 w 12192000"/>
              <a:gd name="connsiteY105" fmla="*/ 1665317 h 2237474"/>
              <a:gd name="connsiteX106" fmla="*/ 6393343 w 12192000"/>
              <a:gd name="connsiteY106" fmla="*/ 1664672 h 2237474"/>
              <a:gd name="connsiteX107" fmla="*/ 6380457 w 12192000"/>
              <a:gd name="connsiteY107" fmla="*/ 1662376 h 2237474"/>
              <a:gd name="connsiteX108" fmla="*/ 6280959 w 12192000"/>
              <a:gd name="connsiteY108" fmla="*/ 1689329 h 2237474"/>
              <a:gd name="connsiteX109" fmla="*/ 6266765 w 12192000"/>
              <a:gd name="connsiteY109" fmla="*/ 1695560 h 2237474"/>
              <a:gd name="connsiteX110" fmla="*/ 6255823 w 12192000"/>
              <a:gd name="connsiteY110" fmla="*/ 1704850 h 2237474"/>
              <a:gd name="connsiteX111" fmla="*/ 6098321 w 12192000"/>
              <a:gd name="connsiteY111" fmla="*/ 1721646 h 2237474"/>
              <a:gd name="connsiteX112" fmla="*/ 5880652 w 12192000"/>
              <a:gd name="connsiteY112" fmla="*/ 1779643 h 2237474"/>
              <a:gd name="connsiteX113" fmla="*/ 5785959 w 12192000"/>
              <a:gd name="connsiteY113" fmla="*/ 1775307 h 2237474"/>
              <a:gd name="connsiteX114" fmla="*/ 5643534 w 12192000"/>
              <a:gd name="connsiteY114" fmla="*/ 1802919 h 2237474"/>
              <a:gd name="connsiteX115" fmla="*/ 5518799 w 12192000"/>
              <a:gd name="connsiteY115" fmla="*/ 1818312 h 2237474"/>
              <a:gd name="connsiteX116" fmla="*/ 5505014 w 12192000"/>
              <a:gd name="connsiteY116" fmla="*/ 1819259 h 2237474"/>
              <a:gd name="connsiteX117" fmla="*/ 5499949 w 12192000"/>
              <a:gd name="connsiteY117" fmla="*/ 1814490 h 2237474"/>
              <a:gd name="connsiteX118" fmla="*/ 5453307 w 12192000"/>
              <a:gd name="connsiteY118" fmla="*/ 1815450 h 2237474"/>
              <a:gd name="connsiteX119" fmla="*/ 5364192 w 12192000"/>
              <a:gd name="connsiteY119" fmla="*/ 1826074 h 2237474"/>
              <a:gd name="connsiteX120" fmla="*/ 5350380 w 12192000"/>
              <a:gd name="connsiteY120" fmla="*/ 1830891 h 2237474"/>
              <a:gd name="connsiteX121" fmla="*/ 5259633 w 12192000"/>
              <a:gd name="connsiteY121" fmla="*/ 1837160 h 2237474"/>
              <a:gd name="connsiteX122" fmla="*/ 5197513 w 12192000"/>
              <a:gd name="connsiteY122" fmla="*/ 1844718 h 2237474"/>
              <a:gd name="connsiteX123" fmla="*/ 5184170 w 12192000"/>
              <a:gd name="connsiteY123" fmla="*/ 1849402 h 2237474"/>
              <a:gd name="connsiteX124" fmla="*/ 5168852 w 12192000"/>
              <a:gd name="connsiteY124" fmla="*/ 1844846 h 2237474"/>
              <a:gd name="connsiteX125" fmla="*/ 5164370 w 12192000"/>
              <a:gd name="connsiteY125" fmla="*/ 1840597 h 2237474"/>
              <a:gd name="connsiteX126" fmla="*/ 5114927 w 12192000"/>
              <a:gd name="connsiteY126" fmla="*/ 1847827 h 2237474"/>
              <a:gd name="connsiteX127" fmla="*/ 5108970 w 12192000"/>
              <a:gd name="connsiteY127" fmla="*/ 1847935 h 2237474"/>
              <a:gd name="connsiteX128" fmla="*/ 5067961 w 12192000"/>
              <a:gd name="connsiteY128" fmla="*/ 1845917 h 2237474"/>
              <a:gd name="connsiteX129" fmla="*/ 5007075 w 12192000"/>
              <a:gd name="connsiteY129" fmla="*/ 1838626 h 2237474"/>
              <a:gd name="connsiteX130" fmla="*/ 4944087 w 12192000"/>
              <a:gd name="connsiteY130" fmla="*/ 1823332 h 2237474"/>
              <a:gd name="connsiteX131" fmla="*/ 4907662 w 12192000"/>
              <a:gd name="connsiteY131" fmla="*/ 1816900 h 2237474"/>
              <a:gd name="connsiteX132" fmla="*/ 4882386 w 12192000"/>
              <a:gd name="connsiteY132" fmla="*/ 1809844 h 2237474"/>
              <a:gd name="connsiteX133" fmla="*/ 4811440 w 12192000"/>
              <a:gd name="connsiteY133" fmla="*/ 1804655 h 2237474"/>
              <a:gd name="connsiteX134" fmla="*/ 4691075 w 12192000"/>
              <a:gd name="connsiteY134" fmla="*/ 1801389 h 2237474"/>
              <a:gd name="connsiteX135" fmla="*/ 4647449 w 12192000"/>
              <a:gd name="connsiteY135" fmla="*/ 1793181 h 2237474"/>
              <a:gd name="connsiteX136" fmla="*/ 4645504 w 12192000"/>
              <a:gd name="connsiteY136" fmla="*/ 1787606 h 2237474"/>
              <a:gd name="connsiteX137" fmla="*/ 4632229 w 12192000"/>
              <a:gd name="connsiteY137" fmla="*/ 1785815 h 2237474"/>
              <a:gd name="connsiteX138" fmla="*/ 4629273 w 12192000"/>
              <a:gd name="connsiteY138" fmla="*/ 1784355 h 2237474"/>
              <a:gd name="connsiteX139" fmla="*/ 4611738 w 12192000"/>
              <a:gd name="connsiteY139" fmla="*/ 1776964 h 2237474"/>
              <a:gd name="connsiteX140" fmla="*/ 4560070 w 12192000"/>
              <a:gd name="connsiteY140" fmla="*/ 1785640 h 2237474"/>
              <a:gd name="connsiteX141" fmla="*/ 4536503 w 12192000"/>
              <a:gd name="connsiteY141" fmla="*/ 1785334 h 2237474"/>
              <a:gd name="connsiteX142" fmla="*/ 4513724 w 12192000"/>
              <a:gd name="connsiteY142" fmla="*/ 1791996 h 2237474"/>
              <a:gd name="connsiteX143" fmla="*/ 4501513 w 12192000"/>
              <a:gd name="connsiteY143" fmla="*/ 1799835 h 2237474"/>
              <a:gd name="connsiteX144" fmla="*/ 4459076 w 12192000"/>
              <a:gd name="connsiteY144" fmla="*/ 1813003 h 2237474"/>
              <a:gd name="connsiteX145" fmla="*/ 4459810 w 12192000"/>
              <a:gd name="connsiteY145" fmla="*/ 1797886 h 2237474"/>
              <a:gd name="connsiteX146" fmla="*/ 4379064 w 12192000"/>
              <a:gd name="connsiteY146" fmla="*/ 1817177 h 2237474"/>
              <a:gd name="connsiteX147" fmla="*/ 4319209 w 12192000"/>
              <a:gd name="connsiteY147" fmla="*/ 1834833 h 2237474"/>
              <a:gd name="connsiteX148" fmla="*/ 4306907 w 12192000"/>
              <a:gd name="connsiteY148" fmla="*/ 1841641 h 2237474"/>
              <a:gd name="connsiteX149" fmla="*/ 4290981 w 12192000"/>
              <a:gd name="connsiteY149" fmla="*/ 1839677 h 2237474"/>
              <a:gd name="connsiteX150" fmla="*/ 4285792 w 12192000"/>
              <a:gd name="connsiteY150" fmla="*/ 1836231 h 2237474"/>
              <a:gd name="connsiteX151" fmla="*/ 4238372 w 12192000"/>
              <a:gd name="connsiteY151" fmla="*/ 1851480 h 2237474"/>
              <a:gd name="connsiteX152" fmla="*/ 4232517 w 12192000"/>
              <a:gd name="connsiteY152" fmla="*/ 1852567 h 2237474"/>
              <a:gd name="connsiteX153" fmla="*/ 4191732 w 12192000"/>
              <a:gd name="connsiteY153" fmla="*/ 1857328 h 2237474"/>
              <a:gd name="connsiteX154" fmla="*/ 4065532 w 12192000"/>
              <a:gd name="connsiteY154" fmla="*/ 1855477 h 2237474"/>
              <a:gd name="connsiteX155" fmla="*/ 4028460 w 12192000"/>
              <a:gd name="connsiteY155" fmla="*/ 1855137 h 2237474"/>
              <a:gd name="connsiteX156" fmla="*/ 4002267 w 12192000"/>
              <a:gd name="connsiteY156" fmla="*/ 1852352 h 2237474"/>
              <a:gd name="connsiteX157" fmla="*/ 3931396 w 12192000"/>
              <a:gd name="connsiteY157" fmla="*/ 1858915 h 2237474"/>
              <a:gd name="connsiteX158" fmla="*/ 3812162 w 12192000"/>
              <a:gd name="connsiteY158" fmla="*/ 1875501 h 2237474"/>
              <a:gd name="connsiteX159" fmla="*/ 3767672 w 12192000"/>
              <a:gd name="connsiteY159" fmla="*/ 1874600 h 2237474"/>
              <a:gd name="connsiteX160" fmla="*/ 3764741 w 12192000"/>
              <a:gd name="connsiteY160" fmla="*/ 1869433 h 2237474"/>
              <a:gd name="connsiteX161" fmla="*/ 3751332 w 12192000"/>
              <a:gd name="connsiteY161" fmla="*/ 1869854 h 2237474"/>
              <a:gd name="connsiteX162" fmla="*/ 3748155 w 12192000"/>
              <a:gd name="connsiteY162" fmla="*/ 1868903 h 2237474"/>
              <a:gd name="connsiteX163" fmla="*/ 3729530 w 12192000"/>
              <a:gd name="connsiteY163" fmla="*/ 1864513 h 2237474"/>
              <a:gd name="connsiteX164" fmla="*/ 3680177 w 12192000"/>
              <a:gd name="connsiteY164" fmla="*/ 1881552 h 2237474"/>
              <a:gd name="connsiteX165" fmla="*/ 3567259 w 12192000"/>
              <a:gd name="connsiteY165" fmla="*/ 1893482 h 2237474"/>
              <a:gd name="connsiteX166" fmla="*/ 3405770 w 12192000"/>
              <a:gd name="connsiteY166" fmla="*/ 1904591 h 2237474"/>
              <a:gd name="connsiteX167" fmla="*/ 3280097 w 12192000"/>
              <a:gd name="connsiteY167" fmla="*/ 1919610 h 2237474"/>
              <a:gd name="connsiteX168" fmla="*/ 3123424 w 12192000"/>
              <a:gd name="connsiteY168" fmla="*/ 1952930 h 2237474"/>
              <a:gd name="connsiteX169" fmla="*/ 3009910 w 12192000"/>
              <a:gd name="connsiteY169" fmla="*/ 1957866 h 2237474"/>
              <a:gd name="connsiteX170" fmla="*/ 2995934 w 12192000"/>
              <a:gd name="connsiteY170" fmla="*/ 1967085 h 2237474"/>
              <a:gd name="connsiteX171" fmla="*/ 2980071 w 12192000"/>
              <a:gd name="connsiteY171" fmla="*/ 1972988 h 2237474"/>
              <a:gd name="connsiteX172" fmla="*/ 2978094 w 12192000"/>
              <a:gd name="connsiteY172" fmla="*/ 1972369 h 2237474"/>
              <a:gd name="connsiteX173" fmla="*/ 2942858 w 12192000"/>
              <a:gd name="connsiteY173" fmla="*/ 1981367 h 2237474"/>
              <a:gd name="connsiteX174" fmla="*/ 2875436 w 12192000"/>
              <a:gd name="connsiteY174" fmla="*/ 1996977 h 2237474"/>
              <a:gd name="connsiteX175" fmla="*/ 2874892 w 12192000"/>
              <a:gd name="connsiteY175" fmla="*/ 1996085 h 2237474"/>
              <a:gd name="connsiteX176" fmla="*/ 2864145 w 12192000"/>
              <a:gd name="connsiteY176" fmla="*/ 1994061 h 2237474"/>
              <a:gd name="connsiteX177" fmla="*/ 2843662 w 12192000"/>
              <a:gd name="connsiteY177" fmla="*/ 1992498 h 2237474"/>
              <a:gd name="connsiteX178" fmla="*/ 2796128 w 12192000"/>
              <a:gd name="connsiteY178" fmla="*/ 1976403 h 2237474"/>
              <a:gd name="connsiteX179" fmla="*/ 2756784 w 12192000"/>
              <a:gd name="connsiteY179" fmla="*/ 1985116 h 2237474"/>
              <a:gd name="connsiteX180" fmla="*/ 2748833 w 12192000"/>
              <a:gd name="connsiteY180" fmla="*/ 1986323 h 2237474"/>
              <a:gd name="connsiteX181" fmla="*/ 2748661 w 12192000"/>
              <a:gd name="connsiteY181" fmla="*/ 1986122 h 2237474"/>
              <a:gd name="connsiteX182" fmla="*/ 2740251 w 12192000"/>
              <a:gd name="connsiteY182" fmla="*/ 1986946 h 2237474"/>
              <a:gd name="connsiteX183" fmla="*/ 2718916 w 12192000"/>
              <a:gd name="connsiteY183" fmla="*/ 1990867 h 2237474"/>
              <a:gd name="connsiteX184" fmla="*/ 2713522 w 12192000"/>
              <a:gd name="connsiteY184" fmla="*/ 1990173 h 2237474"/>
              <a:gd name="connsiteX185" fmla="*/ 2680597 w 12192000"/>
              <a:gd name="connsiteY185" fmla="*/ 1984996 h 2237474"/>
              <a:gd name="connsiteX186" fmla="*/ 2578178 w 12192000"/>
              <a:gd name="connsiteY186" fmla="*/ 1990531 h 2237474"/>
              <a:gd name="connsiteX187" fmla="*/ 2476147 w 12192000"/>
              <a:gd name="connsiteY187" fmla="*/ 1998305 h 2237474"/>
              <a:gd name="connsiteX188" fmla="*/ 2373568 w 12192000"/>
              <a:gd name="connsiteY188" fmla="*/ 2003219 h 2237474"/>
              <a:gd name="connsiteX189" fmla="*/ 2321399 w 12192000"/>
              <a:gd name="connsiteY189" fmla="*/ 1989467 h 2237474"/>
              <a:gd name="connsiteX190" fmla="*/ 2315525 w 12192000"/>
              <a:gd name="connsiteY190" fmla="*/ 1989708 h 2237474"/>
              <a:gd name="connsiteX191" fmla="*/ 2300792 w 12192000"/>
              <a:gd name="connsiteY191" fmla="*/ 1994290 h 2237474"/>
              <a:gd name="connsiteX192" fmla="*/ 2295469 w 12192000"/>
              <a:gd name="connsiteY192" fmla="*/ 1996659 h 2237474"/>
              <a:gd name="connsiteX193" fmla="*/ 2287219 w 12192000"/>
              <a:gd name="connsiteY193" fmla="*/ 1998750 h 2237474"/>
              <a:gd name="connsiteX194" fmla="*/ 2286948 w 12192000"/>
              <a:gd name="connsiteY194" fmla="*/ 1998596 h 2237474"/>
              <a:gd name="connsiteX195" fmla="*/ 2243069 w 12192000"/>
              <a:gd name="connsiteY195" fmla="*/ 2015111 h 2237474"/>
              <a:gd name="connsiteX196" fmla="*/ 2186609 w 12192000"/>
              <a:gd name="connsiteY196" fmla="*/ 2008263 h 2237474"/>
              <a:gd name="connsiteX197" fmla="*/ 2164831 w 12192000"/>
              <a:gd name="connsiteY197" fmla="*/ 2010143 h 2237474"/>
              <a:gd name="connsiteX198" fmla="*/ 2152836 w 12192000"/>
              <a:gd name="connsiteY198" fmla="*/ 2010048 h 2237474"/>
              <a:gd name="connsiteX199" fmla="*/ 2117102 w 12192000"/>
              <a:gd name="connsiteY199" fmla="*/ 2023004 h 2237474"/>
              <a:gd name="connsiteX200" fmla="*/ 2111935 w 12192000"/>
              <a:gd name="connsiteY200" fmla="*/ 2023163 h 2237474"/>
              <a:gd name="connsiteX201" fmla="*/ 2089991 w 12192000"/>
              <a:gd name="connsiteY201" fmla="*/ 2034193 h 2237474"/>
              <a:gd name="connsiteX202" fmla="*/ 2058061 w 12192000"/>
              <a:gd name="connsiteY202" fmla="*/ 2047942 h 2237474"/>
              <a:gd name="connsiteX203" fmla="*/ 2055737 w 12192000"/>
              <a:gd name="connsiteY203" fmla="*/ 2047704 h 2237474"/>
              <a:gd name="connsiteX204" fmla="*/ 2042244 w 12192000"/>
              <a:gd name="connsiteY204" fmla="*/ 2055560 h 2237474"/>
              <a:gd name="connsiteX205" fmla="*/ 1976224 w 12192000"/>
              <a:gd name="connsiteY205" fmla="*/ 2074257 h 2237474"/>
              <a:gd name="connsiteX206" fmla="*/ 1877728 w 12192000"/>
              <a:gd name="connsiteY206" fmla="*/ 2101004 h 2237474"/>
              <a:gd name="connsiteX207" fmla="*/ 1759056 w 12192000"/>
              <a:gd name="connsiteY207" fmla="*/ 2125608 h 2237474"/>
              <a:gd name="connsiteX208" fmla="*/ 1637948 w 12192000"/>
              <a:gd name="connsiteY208" fmla="*/ 2172597 h 2237474"/>
              <a:gd name="connsiteX209" fmla="*/ 1434549 w 12192000"/>
              <a:gd name="connsiteY209" fmla="*/ 2234522 h 2237474"/>
              <a:gd name="connsiteX210" fmla="*/ 1398481 w 12192000"/>
              <a:gd name="connsiteY210" fmla="*/ 2237074 h 2237474"/>
              <a:gd name="connsiteX211" fmla="*/ 1398407 w 12192000"/>
              <a:gd name="connsiteY211" fmla="*/ 2237095 h 2237474"/>
              <a:gd name="connsiteX212" fmla="*/ 1370962 w 12192000"/>
              <a:gd name="connsiteY212" fmla="*/ 2237474 h 2237474"/>
              <a:gd name="connsiteX213" fmla="*/ 1356367 w 12192000"/>
              <a:gd name="connsiteY213" fmla="*/ 2235089 h 2237474"/>
              <a:gd name="connsiteX214" fmla="*/ 1324828 w 12192000"/>
              <a:gd name="connsiteY214" fmla="*/ 2231968 h 2237474"/>
              <a:gd name="connsiteX215" fmla="*/ 1297744 w 12192000"/>
              <a:gd name="connsiteY215" fmla="*/ 2235849 h 2237474"/>
              <a:gd name="connsiteX216" fmla="*/ 1286236 w 12192000"/>
              <a:gd name="connsiteY216" fmla="*/ 2233135 h 2237474"/>
              <a:gd name="connsiteX217" fmla="*/ 1283504 w 12192000"/>
              <a:gd name="connsiteY217" fmla="*/ 2233797 h 2237474"/>
              <a:gd name="connsiteX218" fmla="*/ 1279765 w 12192000"/>
              <a:gd name="connsiteY218" fmla="*/ 2229639 h 2237474"/>
              <a:gd name="connsiteX219" fmla="*/ 1195347 w 12192000"/>
              <a:gd name="connsiteY219" fmla="*/ 2212354 h 2237474"/>
              <a:gd name="connsiteX220" fmla="*/ 970251 w 12192000"/>
              <a:gd name="connsiteY220" fmla="*/ 2221029 h 2237474"/>
              <a:gd name="connsiteX221" fmla="*/ 812914 w 12192000"/>
              <a:gd name="connsiteY221" fmla="*/ 2202752 h 2237474"/>
              <a:gd name="connsiteX222" fmla="*/ 800195 w 12192000"/>
              <a:gd name="connsiteY222" fmla="*/ 2209407 h 2237474"/>
              <a:gd name="connsiteX223" fmla="*/ 784978 w 12192000"/>
              <a:gd name="connsiteY223" fmla="*/ 2212360 h 2237474"/>
              <a:gd name="connsiteX224" fmla="*/ 681987 w 12192000"/>
              <a:gd name="connsiteY224" fmla="*/ 2216757 h 2237474"/>
              <a:gd name="connsiteX225" fmla="*/ 669923 w 12192000"/>
              <a:gd name="connsiteY225" fmla="*/ 2211682 h 2237474"/>
              <a:gd name="connsiteX226" fmla="*/ 648680 w 12192000"/>
              <a:gd name="connsiteY226" fmla="*/ 2206229 h 2237474"/>
              <a:gd name="connsiteX227" fmla="*/ 597225 w 12192000"/>
              <a:gd name="connsiteY227" fmla="*/ 2180999 h 2237474"/>
              <a:gd name="connsiteX228" fmla="*/ 558449 w 12192000"/>
              <a:gd name="connsiteY228" fmla="*/ 2182346 h 2237474"/>
              <a:gd name="connsiteX229" fmla="*/ 550517 w 12192000"/>
              <a:gd name="connsiteY229" fmla="*/ 2182060 h 2237474"/>
              <a:gd name="connsiteX230" fmla="*/ 550309 w 12192000"/>
              <a:gd name="connsiteY230" fmla="*/ 2181825 h 2237474"/>
              <a:gd name="connsiteX231" fmla="*/ 541836 w 12192000"/>
              <a:gd name="connsiteY231" fmla="*/ 2181063 h 2237474"/>
              <a:gd name="connsiteX232" fmla="*/ 536057 w 12192000"/>
              <a:gd name="connsiteY232" fmla="*/ 2181537 h 2237474"/>
              <a:gd name="connsiteX233" fmla="*/ 520671 w 12192000"/>
              <a:gd name="connsiteY233" fmla="*/ 2180980 h 2237474"/>
              <a:gd name="connsiteX234" fmla="*/ 515024 w 12192000"/>
              <a:gd name="connsiteY234" fmla="*/ 2179258 h 2237474"/>
              <a:gd name="connsiteX235" fmla="*/ 512278 w 12192000"/>
              <a:gd name="connsiteY235" fmla="*/ 2176369 h 2237474"/>
              <a:gd name="connsiteX236" fmla="*/ 480419 w 12192000"/>
              <a:gd name="connsiteY236" fmla="*/ 2167807 h 2237474"/>
              <a:gd name="connsiteX237" fmla="*/ 413835 w 12192000"/>
              <a:gd name="connsiteY237" fmla="*/ 2156783 h 2237474"/>
              <a:gd name="connsiteX238" fmla="*/ 376513 w 12192000"/>
              <a:gd name="connsiteY238" fmla="*/ 2154014 h 2237474"/>
              <a:gd name="connsiteX239" fmla="*/ 273386 w 12192000"/>
              <a:gd name="connsiteY239" fmla="*/ 2142551 h 2237474"/>
              <a:gd name="connsiteX240" fmla="*/ 169207 w 12192000"/>
              <a:gd name="connsiteY240" fmla="*/ 2128100 h 2237474"/>
              <a:gd name="connsiteX241" fmla="*/ 93149 w 12192000"/>
              <a:gd name="connsiteY241" fmla="*/ 2105324 h 2237474"/>
              <a:gd name="connsiteX242" fmla="*/ 88109 w 12192000"/>
              <a:gd name="connsiteY242" fmla="*/ 2106704 h 2237474"/>
              <a:gd name="connsiteX243" fmla="*/ 80022 w 12192000"/>
              <a:gd name="connsiteY243" fmla="*/ 2107254 h 2237474"/>
              <a:gd name="connsiteX244" fmla="*/ 79717 w 12192000"/>
              <a:gd name="connsiteY244" fmla="*/ 2107046 h 2237474"/>
              <a:gd name="connsiteX245" fmla="*/ 72352 w 12192000"/>
              <a:gd name="connsiteY245" fmla="*/ 2107991 h 2237474"/>
              <a:gd name="connsiteX246" fmla="*/ 37645 w 12192000"/>
              <a:gd name="connsiteY246" fmla="*/ 2115401 h 2237474"/>
              <a:gd name="connsiteX247" fmla="*/ 4572 w 12192000"/>
              <a:gd name="connsiteY247" fmla="*/ 2111091 h 2237474"/>
              <a:gd name="connsiteX248" fmla="*/ 0 w 12192000"/>
              <a:gd name="connsiteY248" fmla="*/ 2110468 h 223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</a:cxnLst>
            <a:rect l="l" t="t" r="r" b="b"/>
            <a:pathLst>
              <a:path w="12192000" h="2237474">
                <a:moveTo>
                  <a:pt x="0" y="0"/>
                </a:moveTo>
                <a:lnTo>
                  <a:pt x="12192000" y="0"/>
                </a:lnTo>
                <a:lnTo>
                  <a:pt x="12192000" y="751299"/>
                </a:lnTo>
                <a:lnTo>
                  <a:pt x="12176759" y="759190"/>
                </a:lnTo>
                <a:cubicBezTo>
                  <a:pt x="12165968" y="763819"/>
                  <a:pt x="12157853" y="765770"/>
                  <a:pt x="12154948" y="762731"/>
                </a:cubicBezTo>
                <a:cubicBezTo>
                  <a:pt x="12116503" y="759396"/>
                  <a:pt x="12073342" y="763579"/>
                  <a:pt x="12047364" y="749662"/>
                </a:cubicBezTo>
                <a:cubicBezTo>
                  <a:pt x="12041261" y="730599"/>
                  <a:pt x="11914319" y="741909"/>
                  <a:pt x="11890686" y="732766"/>
                </a:cubicBezTo>
                <a:cubicBezTo>
                  <a:pt x="11832408" y="747890"/>
                  <a:pt x="11815359" y="777569"/>
                  <a:pt x="11782413" y="769868"/>
                </a:cubicBezTo>
                <a:cubicBezTo>
                  <a:pt x="11760031" y="763594"/>
                  <a:pt x="11675205" y="777151"/>
                  <a:pt x="11649954" y="749628"/>
                </a:cubicBezTo>
                <a:cubicBezTo>
                  <a:pt x="11608286" y="767874"/>
                  <a:pt x="11593031" y="740811"/>
                  <a:pt x="11560424" y="748017"/>
                </a:cubicBezTo>
                <a:cubicBezTo>
                  <a:pt x="11488916" y="747650"/>
                  <a:pt x="11449669" y="773362"/>
                  <a:pt x="11358455" y="747593"/>
                </a:cubicBezTo>
                <a:cubicBezTo>
                  <a:pt x="11316233" y="754756"/>
                  <a:pt x="11256313" y="713012"/>
                  <a:pt x="11165209" y="748852"/>
                </a:cubicBezTo>
                <a:cubicBezTo>
                  <a:pt x="11113345" y="753539"/>
                  <a:pt x="11140250" y="736122"/>
                  <a:pt x="11058755" y="749617"/>
                </a:cubicBezTo>
                <a:cubicBezTo>
                  <a:pt x="11036836" y="722990"/>
                  <a:pt x="10909903" y="759211"/>
                  <a:pt x="10884013" y="760728"/>
                </a:cubicBezTo>
                <a:cubicBezTo>
                  <a:pt x="10864519" y="743356"/>
                  <a:pt x="10853492" y="756172"/>
                  <a:pt x="10834688" y="757726"/>
                </a:cubicBezTo>
                <a:cubicBezTo>
                  <a:pt x="10826871" y="747343"/>
                  <a:pt x="10811086" y="746602"/>
                  <a:pt x="10805004" y="757573"/>
                </a:cubicBezTo>
                <a:cubicBezTo>
                  <a:pt x="10810951" y="784448"/>
                  <a:pt x="10744688" y="759043"/>
                  <a:pt x="10739478" y="776841"/>
                </a:cubicBezTo>
                <a:cubicBezTo>
                  <a:pt x="10678284" y="779408"/>
                  <a:pt x="10540854" y="756546"/>
                  <a:pt x="10458762" y="755400"/>
                </a:cubicBezTo>
                <a:cubicBezTo>
                  <a:pt x="10426976" y="747433"/>
                  <a:pt x="10362961" y="776166"/>
                  <a:pt x="10246919" y="769960"/>
                </a:cubicBezTo>
                <a:cubicBezTo>
                  <a:pt x="10231631" y="763610"/>
                  <a:pt x="10172943" y="749095"/>
                  <a:pt x="10167995" y="760843"/>
                </a:cubicBezTo>
                <a:cubicBezTo>
                  <a:pt x="10131971" y="759999"/>
                  <a:pt x="10021683" y="796978"/>
                  <a:pt x="9997044" y="780129"/>
                </a:cubicBezTo>
                <a:cubicBezTo>
                  <a:pt x="10001018" y="806225"/>
                  <a:pt x="9951331" y="779975"/>
                  <a:pt x="9943887" y="804141"/>
                </a:cubicBezTo>
                <a:lnTo>
                  <a:pt x="9918248" y="816628"/>
                </a:lnTo>
                <a:lnTo>
                  <a:pt x="9836148" y="858312"/>
                </a:lnTo>
                <a:lnTo>
                  <a:pt x="9823800" y="866604"/>
                </a:lnTo>
                <a:lnTo>
                  <a:pt x="9794684" y="864509"/>
                </a:lnTo>
                <a:lnTo>
                  <a:pt x="9778288" y="854362"/>
                </a:lnTo>
                <a:lnTo>
                  <a:pt x="9773886" y="857543"/>
                </a:lnTo>
                <a:cubicBezTo>
                  <a:pt x="9769008" y="863842"/>
                  <a:pt x="9766501" y="867741"/>
                  <a:pt x="9761459" y="862394"/>
                </a:cubicBezTo>
                <a:lnTo>
                  <a:pt x="9705768" y="894610"/>
                </a:lnTo>
                <a:cubicBezTo>
                  <a:pt x="9699860" y="897215"/>
                  <a:pt x="9692576" y="897590"/>
                  <a:pt x="9683005" y="894128"/>
                </a:cubicBezTo>
                <a:cubicBezTo>
                  <a:pt x="9664449" y="898200"/>
                  <a:pt x="9612100" y="914263"/>
                  <a:pt x="9594438" y="919051"/>
                </a:cubicBezTo>
                <a:lnTo>
                  <a:pt x="9577033" y="922857"/>
                </a:lnTo>
                <a:cubicBezTo>
                  <a:pt x="9568659" y="926175"/>
                  <a:pt x="9551353" y="936082"/>
                  <a:pt x="9544189" y="938966"/>
                </a:cubicBezTo>
                <a:cubicBezTo>
                  <a:pt x="9538380" y="940584"/>
                  <a:pt x="9541329" y="937538"/>
                  <a:pt x="9534048" y="940158"/>
                </a:cubicBezTo>
                <a:cubicBezTo>
                  <a:pt x="9533709" y="946069"/>
                  <a:pt x="9530854" y="951684"/>
                  <a:pt x="9500499" y="954680"/>
                </a:cubicBezTo>
                <a:cubicBezTo>
                  <a:pt x="9481230" y="968165"/>
                  <a:pt x="9456325" y="979029"/>
                  <a:pt x="9428195" y="986225"/>
                </a:cubicBezTo>
                <a:cubicBezTo>
                  <a:pt x="9422499" y="981315"/>
                  <a:pt x="9414660" y="991352"/>
                  <a:pt x="9410017" y="993931"/>
                </a:cubicBezTo>
                <a:cubicBezTo>
                  <a:pt x="9408360" y="990327"/>
                  <a:pt x="9395782" y="990863"/>
                  <a:pt x="9392919" y="994656"/>
                </a:cubicBezTo>
                <a:cubicBezTo>
                  <a:pt x="9310581" y="1024474"/>
                  <a:pt x="9345163" y="981210"/>
                  <a:pt x="9301293" y="1011593"/>
                </a:cubicBezTo>
                <a:cubicBezTo>
                  <a:pt x="9292916" y="1014346"/>
                  <a:pt x="9285483" y="1013807"/>
                  <a:pt x="9278619" y="1011878"/>
                </a:cubicBezTo>
                <a:lnTo>
                  <a:pt x="9268019" y="1007442"/>
                </a:lnTo>
                <a:lnTo>
                  <a:pt x="9234662" y="1023056"/>
                </a:lnTo>
                <a:cubicBezTo>
                  <a:pt x="9217868" y="1029197"/>
                  <a:pt x="9199852" y="1034202"/>
                  <a:pt x="9181033" y="1037921"/>
                </a:cubicBezTo>
                <a:cubicBezTo>
                  <a:pt x="9174974" y="1030923"/>
                  <a:pt x="9162516" y="1043719"/>
                  <a:pt x="9155969" y="1046804"/>
                </a:cubicBezTo>
                <a:cubicBezTo>
                  <a:pt x="9154734" y="1041866"/>
                  <a:pt x="9138567" y="1041606"/>
                  <a:pt x="9133985" y="1046450"/>
                </a:cubicBezTo>
                <a:cubicBezTo>
                  <a:pt x="9021681" y="1079910"/>
                  <a:pt x="9076377" y="1024799"/>
                  <a:pt x="9012987" y="1061986"/>
                </a:cubicBezTo>
                <a:lnTo>
                  <a:pt x="8968445" y="1052169"/>
                </a:lnTo>
                <a:lnTo>
                  <a:pt x="8958984" y="1057212"/>
                </a:lnTo>
                <a:cubicBezTo>
                  <a:pt x="8920115" y="1062770"/>
                  <a:pt x="8906181" y="1053838"/>
                  <a:pt x="8886001" y="1067468"/>
                </a:cubicBezTo>
                <a:cubicBezTo>
                  <a:pt x="8847384" y="1050046"/>
                  <a:pt x="8863283" y="1068286"/>
                  <a:pt x="8838610" y="1075091"/>
                </a:cubicBezTo>
                <a:cubicBezTo>
                  <a:pt x="8816007" y="1080079"/>
                  <a:pt x="8773923" y="1092257"/>
                  <a:pt x="8750383" y="1097387"/>
                </a:cubicBezTo>
                <a:cubicBezTo>
                  <a:pt x="8735450" y="1116502"/>
                  <a:pt x="8721220" y="1097372"/>
                  <a:pt x="8697365" y="1105869"/>
                </a:cubicBezTo>
                <a:cubicBezTo>
                  <a:pt x="8687037" y="1113735"/>
                  <a:pt x="8678781" y="1115961"/>
                  <a:pt x="8665605" y="1110791"/>
                </a:cubicBezTo>
                <a:cubicBezTo>
                  <a:pt x="8618410" y="1148662"/>
                  <a:pt x="8633049" y="1116609"/>
                  <a:pt x="8584946" y="1135226"/>
                </a:cubicBezTo>
                <a:cubicBezTo>
                  <a:pt x="8544020" y="1153499"/>
                  <a:pt x="8496232" y="1168229"/>
                  <a:pt x="8460755" y="1203427"/>
                </a:cubicBezTo>
                <a:cubicBezTo>
                  <a:pt x="8454928" y="1212828"/>
                  <a:pt x="8436573" y="1218574"/>
                  <a:pt x="8419755" y="1216260"/>
                </a:cubicBezTo>
                <a:cubicBezTo>
                  <a:pt x="8416861" y="1215863"/>
                  <a:pt x="8414124" y="1215234"/>
                  <a:pt x="8411626" y="1214397"/>
                </a:cubicBezTo>
                <a:cubicBezTo>
                  <a:pt x="8391326" y="1238641"/>
                  <a:pt x="8371389" y="1231045"/>
                  <a:pt x="8363469" y="1246658"/>
                </a:cubicBezTo>
                <a:cubicBezTo>
                  <a:pt x="8322316" y="1258746"/>
                  <a:pt x="8283162" y="1250600"/>
                  <a:pt x="8275497" y="1264396"/>
                </a:cubicBezTo>
                <a:cubicBezTo>
                  <a:pt x="8253233" y="1266996"/>
                  <a:pt x="8218383" y="1257577"/>
                  <a:pt x="8206287" y="1273060"/>
                </a:cubicBezTo>
                <a:cubicBezTo>
                  <a:pt x="8200396" y="1262794"/>
                  <a:pt x="8183827" y="1285000"/>
                  <a:pt x="8168705" y="1279956"/>
                </a:cubicBezTo>
                <a:cubicBezTo>
                  <a:pt x="8157611" y="1275235"/>
                  <a:pt x="8149996" y="1280870"/>
                  <a:pt x="8139997" y="1282713"/>
                </a:cubicBezTo>
                <a:cubicBezTo>
                  <a:pt x="8125566" y="1279776"/>
                  <a:pt x="8084128" y="1294221"/>
                  <a:pt x="8074238" y="1301895"/>
                </a:cubicBezTo>
                <a:cubicBezTo>
                  <a:pt x="8052170" y="1326903"/>
                  <a:pt x="7986951" y="1319381"/>
                  <a:pt x="7968292" y="1338779"/>
                </a:cubicBezTo>
                <a:cubicBezTo>
                  <a:pt x="7960694" y="1342282"/>
                  <a:pt x="7952937" y="1344333"/>
                  <a:pt x="7945122" y="1345477"/>
                </a:cubicBezTo>
                <a:lnTo>
                  <a:pt x="7922771" y="1346645"/>
                </a:lnTo>
                <a:lnTo>
                  <a:pt x="7915461" y="1342919"/>
                </a:lnTo>
                <a:lnTo>
                  <a:pt x="7902328" y="1345865"/>
                </a:lnTo>
                <a:lnTo>
                  <a:pt x="7898322" y="1345689"/>
                </a:lnTo>
                <a:lnTo>
                  <a:pt x="7875879" y="1345646"/>
                </a:lnTo>
                <a:cubicBezTo>
                  <a:pt x="7890672" y="1367295"/>
                  <a:pt x="7816428" y="1353520"/>
                  <a:pt x="7840612" y="1369373"/>
                </a:cubicBezTo>
                <a:cubicBezTo>
                  <a:pt x="7803208" y="1375918"/>
                  <a:pt x="7836041" y="1389289"/>
                  <a:pt x="7786819" y="1378970"/>
                </a:cubicBezTo>
                <a:cubicBezTo>
                  <a:pt x="7732613" y="1405648"/>
                  <a:pt x="7587405" y="1382806"/>
                  <a:pt x="7548172" y="1417460"/>
                </a:cubicBezTo>
                <a:cubicBezTo>
                  <a:pt x="7551327" y="1405830"/>
                  <a:pt x="7499280" y="1470447"/>
                  <a:pt x="7483437" y="1478152"/>
                </a:cubicBezTo>
                <a:cubicBezTo>
                  <a:pt x="7446517" y="1491067"/>
                  <a:pt x="7432754" y="1502351"/>
                  <a:pt x="7377870" y="1523319"/>
                </a:cubicBezTo>
                <a:cubicBezTo>
                  <a:pt x="7324166" y="1536168"/>
                  <a:pt x="7290459" y="1563749"/>
                  <a:pt x="7230737" y="1562633"/>
                </a:cubicBezTo>
                <a:cubicBezTo>
                  <a:pt x="7229794" y="1566487"/>
                  <a:pt x="7227568" y="1569908"/>
                  <a:pt x="7224458" y="1573008"/>
                </a:cubicBezTo>
                <a:lnTo>
                  <a:pt x="7213486" y="1580987"/>
                </a:lnTo>
                <a:lnTo>
                  <a:pt x="7210972" y="1580856"/>
                </a:lnTo>
                <a:lnTo>
                  <a:pt x="7183121" y="1595162"/>
                </a:lnTo>
                <a:lnTo>
                  <a:pt x="7164601" y="1606490"/>
                </a:lnTo>
                <a:lnTo>
                  <a:pt x="7159286" y="1606850"/>
                </a:lnTo>
                <a:cubicBezTo>
                  <a:pt x="7150961" y="1609262"/>
                  <a:pt x="7125743" y="1618162"/>
                  <a:pt x="7114651" y="1620959"/>
                </a:cubicBezTo>
                <a:cubicBezTo>
                  <a:pt x="7109310" y="1606138"/>
                  <a:pt x="7106695" y="1617324"/>
                  <a:pt x="7092727" y="1623628"/>
                </a:cubicBezTo>
                <a:cubicBezTo>
                  <a:pt x="7081313" y="1602012"/>
                  <a:pt x="7049394" y="1627301"/>
                  <a:pt x="7031309" y="1619451"/>
                </a:cubicBezTo>
                <a:cubicBezTo>
                  <a:pt x="7021305" y="1624569"/>
                  <a:pt x="7010515" y="1629587"/>
                  <a:pt x="6999084" y="1634317"/>
                </a:cubicBezTo>
                <a:lnTo>
                  <a:pt x="6992107" y="1636860"/>
                </a:lnTo>
                <a:lnTo>
                  <a:pt x="6991765" y="1636725"/>
                </a:lnTo>
                <a:cubicBezTo>
                  <a:pt x="6989813" y="1636884"/>
                  <a:pt x="6987353" y="1637572"/>
                  <a:pt x="6983996" y="1639040"/>
                </a:cubicBezTo>
                <a:lnTo>
                  <a:pt x="6979383" y="1641496"/>
                </a:lnTo>
                <a:lnTo>
                  <a:pt x="6900177" y="1636016"/>
                </a:lnTo>
                <a:cubicBezTo>
                  <a:pt x="6859708" y="1641136"/>
                  <a:pt x="6829973" y="1628753"/>
                  <a:pt x="6795372" y="1644845"/>
                </a:cubicBezTo>
                <a:cubicBezTo>
                  <a:pt x="6757466" y="1649571"/>
                  <a:pt x="6723150" y="1647290"/>
                  <a:pt x="6692251" y="1656357"/>
                </a:cubicBezTo>
                <a:cubicBezTo>
                  <a:pt x="6678032" y="1652894"/>
                  <a:pt x="6665282" y="1652445"/>
                  <a:pt x="6655235" y="1661869"/>
                </a:cubicBezTo>
                <a:cubicBezTo>
                  <a:pt x="6619334" y="1664040"/>
                  <a:pt x="6608179" y="1654034"/>
                  <a:pt x="6587857" y="1665769"/>
                </a:cubicBezTo>
                <a:lnTo>
                  <a:pt x="6554894" y="1664428"/>
                </a:lnTo>
                <a:lnTo>
                  <a:pt x="6551579" y="1662213"/>
                </a:lnTo>
                <a:lnTo>
                  <a:pt x="6545693" y="1661776"/>
                </a:lnTo>
                <a:lnTo>
                  <a:pt x="6530561" y="1664619"/>
                </a:lnTo>
                <a:lnTo>
                  <a:pt x="6525028" y="1666354"/>
                </a:lnTo>
                <a:cubicBezTo>
                  <a:pt x="6521154" y="1667301"/>
                  <a:pt x="6518510" y="1667613"/>
                  <a:pt x="6516595" y="1667475"/>
                </a:cubicBezTo>
                <a:lnTo>
                  <a:pt x="6516340" y="1667291"/>
                </a:lnTo>
                <a:lnTo>
                  <a:pt x="6508541" y="1668757"/>
                </a:lnTo>
                <a:cubicBezTo>
                  <a:pt x="6495493" y="1671715"/>
                  <a:pt x="6482908" y="1675051"/>
                  <a:pt x="6471012" y="1678604"/>
                </a:cubicBezTo>
                <a:cubicBezTo>
                  <a:pt x="6457809" y="1668164"/>
                  <a:pt x="6415506" y="1688334"/>
                  <a:pt x="6415265" y="1665317"/>
                </a:cubicBezTo>
                <a:cubicBezTo>
                  <a:pt x="6399063" y="1669446"/>
                  <a:pt x="6391173" y="1680085"/>
                  <a:pt x="6393343" y="1664672"/>
                </a:cubicBezTo>
                <a:lnTo>
                  <a:pt x="6380457" y="1662376"/>
                </a:lnTo>
                <a:lnTo>
                  <a:pt x="6280959" y="1689329"/>
                </a:lnTo>
                <a:lnTo>
                  <a:pt x="6266765" y="1695560"/>
                </a:lnTo>
                <a:cubicBezTo>
                  <a:pt x="6262331" y="1698152"/>
                  <a:pt x="6258580" y="1701192"/>
                  <a:pt x="6255823" y="1704850"/>
                </a:cubicBezTo>
                <a:cubicBezTo>
                  <a:pt x="6200184" y="1694834"/>
                  <a:pt x="6155082" y="1716996"/>
                  <a:pt x="6098321" y="1721646"/>
                </a:cubicBezTo>
                <a:cubicBezTo>
                  <a:pt x="6036511" y="1734126"/>
                  <a:pt x="5902526" y="1770074"/>
                  <a:pt x="5880652" y="1779643"/>
                </a:cubicBezTo>
                <a:cubicBezTo>
                  <a:pt x="5862008" y="1784877"/>
                  <a:pt x="5777344" y="1786304"/>
                  <a:pt x="5785959" y="1775307"/>
                </a:cubicBezTo>
                <a:cubicBezTo>
                  <a:pt x="5732223" y="1803618"/>
                  <a:pt x="5707481" y="1784706"/>
                  <a:pt x="5643534" y="1802919"/>
                </a:cubicBezTo>
                <a:lnTo>
                  <a:pt x="5518799" y="1818312"/>
                </a:lnTo>
                <a:lnTo>
                  <a:pt x="5505014" y="1819259"/>
                </a:lnTo>
                <a:lnTo>
                  <a:pt x="5499949" y="1814490"/>
                </a:lnTo>
                <a:lnTo>
                  <a:pt x="5453307" y="1815450"/>
                </a:lnTo>
                <a:cubicBezTo>
                  <a:pt x="5433075" y="1827706"/>
                  <a:pt x="5395563" y="1821122"/>
                  <a:pt x="5364192" y="1826074"/>
                </a:cubicBezTo>
                <a:lnTo>
                  <a:pt x="5350380" y="1830891"/>
                </a:lnTo>
                <a:lnTo>
                  <a:pt x="5259633" y="1837160"/>
                </a:lnTo>
                <a:lnTo>
                  <a:pt x="5197513" y="1844718"/>
                </a:lnTo>
                <a:lnTo>
                  <a:pt x="5184170" y="1849402"/>
                </a:lnTo>
                <a:lnTo>
                  <a:pt x="5168852" y="1844846"/>
                </a:lnTo>
                <a:cubicBezTo>
                  <a:pt x="5166986" y="1843561"/>
                  <a:pt x="5165478" y="1842127"/>
                  <a:pt x="5164370" y="1840597"/>
                </a:cubicBezTo>
                <a:lnTo>
                  <a:pt x="5114927" y="1847827"/>
                </a:lnTo>
                <a:lnTo>
                  <a:pt x="5108970" y="1847935"/>
                </a:lnTo>
                <a:lnTo>
                  <a:pt x="5067961" y="1845917"/>
                </a:lnTo>
                <a:lnTo>
                  <a:pt x="5007075" y="1838626"/>
                </a:lnTo>
                <a:cubicBezTo>
                  <a:pt x="4987003" y="1833546"/>
                  <a:pt x="4969259" y="1814096"/>
                  <a:pt x="4944087" y="1823332"/>
                </a:cubicBezTo>
                <a:cubicBezTo>
                  <a:pt x="4949882" y="1812650"/>
                  <a:pt x="4914396" y="1826154"/>
                  <a:pt x="4907662" y="1816900"/>
                </a:cubicBezTo>
                <a:cubicBezTo>
                  <a:pt x="4903760" y="1809237"/>
                  <a:pt x="4892087" y="1811549"/>
                  <a:pt x="4882386" y="1809844"/>
                </a:cubicBezTo>
                <a:cubicBezTo>
                  <a:pt x="4874062" y="1802609"/>
                  <a:pt x="4826962" y="1801349"/>
                  <a:pt x="4811440" y="1804655"/>
                </a:cubicBezTo>
                <a:cubicBezTo>
                  <a:pt x="4768806" y="1818748"/>
                  <a:pt x="4725356" y="1790961"/>
                  <a:pt x="4691075" y="1801389"/>
                </a:cubicBezTo>
                <a:cubicBezTo>
                  <a:pt x="4663743" y="1799478"/>
                  <a:pt x="4655044" y="1795479"/>
                  <a:pt x="4647449" y="1793181"/>
                </a:cubicBezTo>
                <a:lnTo>
                  <a:pt x="4645504" y="1787606"/>
                </a:lnTo>
                <a:lnTo>
                  <a:pt x="4632229" y="1785815"/>
                </a:lnTo>
                <a:lnTo>
                  <a:pt x="4629273" y="1784355"/>
                </a:lnTo>
                <a:cubicBezTo>
                  <a:pt x="4623639" y="1781544"/>
                  <a:pt x="4617950" y="1778917"/>
                  <a:pt x="4611738" y="1776964"/>
                </a:cubicBezTo>
                <a:cubicBezTo>
                  <a:pt x="4601379" y="1800272"/>
                  <a:pt x="4557197" y="1764196"/>
                  <a:pt x="4560070" y="1785640"/>
                </a:cubicBezTo>
                <a:lnTo>
                  <a:pt x="4536503" y="1785334"/>
                </a:lnTo>
                <a:lnTo>
                  <a:pt x="4513724" y="1791996"/>
                </a:lnTo>
                <a:lnTo>
                  <a:pt x="4501513" y="1799835"/>
                </a:lnTo>
                <a:lnTo>
                  <a:pt x="4459076" y="1813003"/>
                </a:lnTo>
                <a:lnTo>
                  <a:pt x="4459810" y="1797886"/>
                </a:lnTo>
                <a:lnTo>
                  <a:pt x="4379064" y="1817177"/>
                </a:lnTo>
                <a:lnTo>
                  <a:pt x="4319209" y="1834833"/>
                </a:lnTo>
                <a:lnTo>
                  <a:pt x="4306907" y="1841641"/>
                </a:lnTo>
                <a:lnTo>
                  <a:pt x="4290981" y="1839677"/>
                </a:lnTo>
                <a:cubicBezTo>
                  <a:pt x="4288909" y="1838717"/>
                  <a:pt x="4287163" y="1837555"/>
                  <a:pt x="4285792" y="1836231"/>
                </a:cubicBezTo>
                <a:lnTo>
                  <a:pt x="4238372" y="1851480"/>
                </a:lnTo>
                <a:lnTo>
                  <a:pt x="4232517" y="1852567"/>
                </a:lnTo>
                <a:lnTo>
                  <a:pt x="4191732" y="1857328"/>
                </a:lnTo>
                <a:lnTo>
                  <a:pt x="4065532" y="1855477"/>
                </a:lnTo>
                <a:cubicBezTo>
                  <a:pt x="4069305" y="1844009"/>
                  <a:pt x="4036780" y="1863138"/>
                  <a:pt x="4028460" y="1855137"/>
                </a:cubicBezTo>
                <a:cubicBezTo>
                  <a:pt x="4023224" y="1848238"/>
                  <a:pt x="4012138" y="1852433"/>
                  <a:pt x="4002267" y="1852352"/>
                </a:cubicBezTo>
                <a:cubicBezTo>
                  <a:pt x="3992749" y="1846600"/>
                  <a:pt x="3946095" y="1853107"/>
                  <a:pt x="3931396" y="1858915"/>
                </a:cubicBezTo>
                <a:cubicBezTo>
                  <a:pt x="3891932" y="1879798"/>
                  <a:pt x="3844059" y="1859600"/>
                  <a:pt x="3812162" y="1875501"/>
                </a:cubicBezTo>
                <a:cubicBezTo>
                  <a:pt x="3784875" y="1878116"/>
                  <a:pt x="3775574" y="1875612"/>
                  <a:pt x="3767672" y="1874600"/>
                </a:cubicBezTo>
                <a:lnTo>
                  <a:pt x="3764741" y="1869433"/>
                </a:lnTo>
                <a:lnTo>
                  <a:pt x="3751332" y="1869854"/>
                </a:lnTo>
                <a:lnTo>
                  <a:pt x="3748155" y="1868903"/>
                </a:lnTo>
                <a:cubicBezTo>
                  <a:pt x="3742091" y="1867062"/>
                  <a:pt x="3736007" y="1865414"/>
                  <a:pt x="3729530" y="1864513"/>
                </a:cubicBezTo>
                <a:cubicBezTo>
                  <a:pt x="3723549" y="1889158"/>
                  <a:pt x="3673453" y="1860919"/>
                  <a:pt x="3680177" y="1881552"/>
                </a:cubicBezTo>
                <a:cubicBezTo>
                  <a:pt x="3643549" y="1880892"/>
                  <a:pt x="3599470" y="1913398"/>
                  <a:pt x="3567259" y="1893482"/>
                </a:cubicBezTo>
                <a:cubicBezTo>
                  <a:pt x="3512865" y="1897927"/>
                  <a:pt x="3463644" y="1898121"/>
                  <a:pt x="3405770" y="1904591"/>
                </a:cubicBezTo>
                <a:cubicBezTo>
                  <a:pt x="3361027" y="1917619"/>
                  <a:pt x="3312439" y="1902759"/>
                  <a:pt x="3280097" y="1919610"/>
                </a:cubicBezTo>
                <a:cubicBezTo>
                  <a:pt x="3228353" y="1917339"/>
                  <a:pt x="3163854" y="1927961"/>
                  <a:pt x="3123424" y="1952930"/>
                </a:cubicBezTo>
                <a:cubicBezTo>
                  <a:pt x="3067921" y="1955455"/>
                  <a:pt x="3058626" y="1970554"/>
                  <a:pt x="3009910" y="1957866"/>
                </a:cubicBezTo>
                <a:cubicBezTo>
                  <a:pt x="3005875" y="1961558"/>
                  <a:pt x="3001138" y="1964570"/>
                  <a:pt x="2995934" y="1967085"/>
                </a:cubicBezTo>
                <a:lnTo>
                  <a:pt x="2980071" y="1972988"/>
                </a:lnTo>
                <a:lnTo>
                  <a:pt x="2978094" y="1972369"/>
                </a:lnTo>
                <a:lnTo>
                  <a:pt x="2942858" y="1981367"/>
                </a:lnTo>
                <a:lnTo>
                  <a:pt x="2875436" y="1996977"/>
                </a:lnTo>
                <a:lnTo>
                  <a:pt x="2874892" y="1996085"/>
                </a:lnTo>
                <a:cubicBezTo>
                  <a:pt x="2872808" y="1994277"/>
                  <a:pt x="2869648" y="1993306"/>
                  <a:pt x="2864145" y="1994061"/>
                </a:cubicBezTo>
                <a:cubicBezTo>
                  <a:pt x="2872218" y="1978115"/>
                  <a:pt x="2860603" y="1988862"/>
                  <a:pt x="2843662" y="1992498"/>
                </a:cubicBezTo>
                <a:cubicBezTo>
                  <a:pt x="2852423" y="1968542"/>
                  <a:pt x="2804535" y="1987804"/>
                  <a:pt x="2796128" y="1976403"/>
                </a:cubicBezTo>
                <a:cubicBezTo>
                  <a:pt x="2783487" y="1979614"/>
                  <a:pt x="2770278" y="1982573"/>
                  <a:pt x="2756784" y="1985116"/>
                </a:cubicBezTo>
                <a:lnTo>
                  <a:pt x="2748833" y="1986323"/>
                </a:lnTo>
                <a:cubicBezTo>
                  <a:pt x="2748775" y="1986256"/>
                  <a:pt x="2748719" y="1986188"/>
                  <a:pt x="2748661" y="1986122"/>
                </a:cubicBezTo>
                <a:cubicBezTo>
                  <a:pt x="2746906" y="1985902"/>
                  <a:pt x="2744280" y="1986117"/>
                  <a:pt x="2740251" y="1986946"/>
                </a:cubicBezTo>
                <a:lnTo>
                  <a:pt x="2718916" y="1990867"/>
                </a:lnTo>
                <a:lnTo>
                  <a:pt x="2713522" y="1990173"/>
                </a:lnTo>
                <a:lnTo>
                  <a:pt x="2680597" y="1984996"/>
                </a:lnTo>
                <a:cubicBezTo>
                  <a:pt x="2658416" y="1985461"/>
                  <a:pt x="2612251" y="1988312"/>
                  <a:pt x="2578178" y="1990531"/>
                </a:cubicBezTo>
                <a:cubicBezTo>
                  <a:pt x="2545413" y="1998704"/>
                  <a:pt x="2513846" y="1994934"/>
                  <a:pt x="2476147" y="1998305"/>
                </a:cubicBezTo>
                <a:cubicBezTo>
                  <a:pt x="2437134" y="2013637"/>
                  <a:pt x="2413847" y="1999542"/>
                  <a:pt x="2373568" y="2003219"/>
                </a:cubicBezTo>
                <a:cubicBezTo>
                  <a:pt x="2341422" y="2024631"/>
                  <a:pt x="2342856" y="1992997"/>
                  <a:pt x="2321399" y="1989467"/>
                </a:cubicBezTo>
                <a:lnTo>
                  <a:pt x="2315525" y="1989708"/>
                </a:lnTo>
                <a:lnTo>
                  <a:pt x="2300792" y="1994290"/>
                </a:lnTo>
                <a:lnTo>
                  <a:pt x="2295469" y="1996659"/>
                </a:lnTo>
                <a:cubicBezTo>
                  <a:pt x="2291722" y="1998049"/>
                  <a:pt x="2289127" y="1998665"/>
                  <a:pt x="2287219" y="1998750"/>
                </a:cubicBezTo>
                <a:lnTo>
                  <a:pt x="2286948" y="1998596"/>
                </a:lnTo>
                <a:lnTo>
                  <a:pt x="2243069" y="2015111"/>
                </a:lnTo>
                <a:cubicBezTo>
                  <a:pt x="2229030" y="2006206"/>
                  <a:pt x="2188966" y="2031217"/>
                  <a:pt x="2186609" y="2008263"/>
                </a:cubicBezTo>
                <a:cubicBezTo>
                  <a:pt x="2170936" y="2014251"/>
                  <a:pt x="2164097" y="2025782"/>
                  <a:pt x="2164831" y="2010143"/>
                </a:cubicBezTo>
                <a:cubicBezTo>
                  <a:pt x="2159536" y="2011705"/>
                  <a:pt x="2155830" y="2011340"/>
                  <a:pt x="2152836" y="2010048"/>
                </a:cubicBezTo>
                <a:lnTo>
                  <a:pt x="2117102" y="2023004"/>
                </a:lnTo>
                <a:lnTo>
                  <a:pt x="2111935" y="2023163"/>
                </a:lnTo>
                <a:lnTo>
                  <a:pt x="2089991" y="2034193"/>
                </a:lnTo>
                <a:lnTo>
                  <a:pt x="2058061" y="2047942"/>
                </a:lnTo>
                <a:lnTo>
                  <a:pt x="2055737" y="2047704"/>
                </a:lnTo>
                <a:lnTo>
                  <a:pt x="2042244" y="2055560"/>
                </a:lnTo>
                <a:cubicBezTo>
                  <a:pt x="2038090" y="2058656"/>
                  <a:pt x="1978623" y="2070285"/>
                  <a:pt x="1976224" y="2074257"/>
                </a:cubicBezTo>
                <a:cubicBezTo>
                  <a:pt x="1920172" y="2070662"/>
                  <a:pt x="1933546" y="2089824"/>
                  <a:pt x="1877728" y="2101004"/>
                </a:cubicBezTo>
                <a:cubicBezTo>
                  <a:pt x="1839146" y="2101989"/>
                  <a:pt x="1818769" y="2108983"/>
                  <a:pt x="1759056" y="2125608"/>
                </a:cubicBezTo>
                <a:cubicBezTo>
                  <a:pt x="1719091" y="2137539"/>
                  <a:pt x="1691494" y="2161097"/>
                  <a:pt x="1637948" y="2172597"/>
                </a:cubicBezTo>
                <a:cubicBezTo>
                  <a:pt x="1587306" y="2207053"/>
                  <a:pt x="1496241" y="2208973"/>
                  <a:pt x="1434549" y="2234522"/>
                </a:cubicBezTo>
                <a:cubicBezTo>
                  <a:pt x="1402655" y="2224964"/>
                  <a:pt x="1409212" y="2231152"/>
                  <a:pt x="1398481" y="2237074"/>
                </a:cubicBezTo>
                <a:cubicBezTo>
                  <a:pt x="1398456" y="2237082"/>
                  <a:pt x="1398432" y="2237089"/>
                  <a:pt x="1398407" y="2237095"/>
                </a:cubicBezTo>
                <a:lnTo>
                  <a:pt x="1370962" y="2237474"/>
                </a:lnTo>
                <a:lnTo>
                  <a:pt x="1356367" y="2235089"/>
                </a:lnTo>
                <a:cubicBezTo>
                  <a:pt x="1346056" y="2233320"/>
                  <a:pt x="1335986" y="2231930"/>
                  <a:pt x="1324828" y="2231968"/>
                </a:cubicBezTo>
                <a:lnTo>
                  <a:pt x="1297744" y="2235849"/>
                </a:lnTo>
                <a:lnTo>
                  <a:pt x="1286236" y="2233135"/>
                </a:lnTo>
                <a:lnTo>
                  <a:pt x="1283504" y="2233797"/>
                </a:lnTo>
                <a:lnTo>
                  <a:pt x="1279765" y="2229639"/>
                </a:lnTo>
                <a:cubicBezTo>
                  <a:pt x="1260110" y="2221111"/>
                  <a:pt x="1209850" y="2211602"/>
                  <a:pt x="1195347" y="2212354"/>
                </a:cubicBezTo>
                <a:cubicBezTo>
                  <a:pt x="1171903" y="2216875"/>
                  <a:pt x="1033292" y="2222456"/>
                  <a:pt x="970251" y="2221029"/>
                </a:cubicBezTo>
                <a:cubicBezTo>
                  <a:pt x="913858" y="2213074"/>
                  <a:pt x="864984" y="2224767"/>
                  <a:pt x="812914" y="2202752"/>
                </a:cubicBezTo>
                <a:cubicBezTo>
                  <a:pt x="809419" y="2205714"/>
                  <a:pt x="805091" y="2207855"/>
                  <a:pt x="800195" y="2209407"/>
                </a:cubicBezTo>
                <a:lnTo>
                  <a:pt x="784978" y="2212360"/>
                </a:lnTo>
                <a:lnTo>
                  <a:pt x="681987" y="2216757"/>
                </a:lnTo>
                <a:lnTo>
                  <a:pt x="669923" y="2211682"/>
                </a:lnTo>
                <a:cubicBezTo>
                  <a:pt x="675432" y="2197125"/>
                  <a:pt x="665394" y="2205767"/>
                  <a:pt x="648680" y="2206229"/>
                </a:cubicBezTo>
                <a:cubicBezTo>
                  <a:pt x="653511" y="2183723"/>
                  <a:pt x="607806" y="2194090"/>
                  <a:pt x="597225" y="2180999"/>
                </a:cubicBezTo>
                <a:cubicBezTo>
                  <a:pt x="584838" y="2181847"/>
                  <a:pt x="571827" y="2182333"/>
                  <a:pt x="558449" y="2182346"/>
                </a:cubicBezTo>
                <a:lnTo>
                  <a:pt x="550517" y="2182060"/>
                </a:lnTo>
                <a:lnTo>
                  <a:pt x="550309" y="2181825"/>
                </a:lnTo>
                <a:cubicBezTo>
                  <a:pt x="548471" y="2181269"/>
                  <a:pt x="545824" y="2180990"/>
                  <a:pt x="541836" y="2181063"/>
                </a:cubicBezTo>
                <a:lnTo>
                  <a:pt x="536057" y="2181537"/>
                </a:lnTo>
                <a:lnTo>
                  <a:pt x="520671" y="2180980"/>
                </a:lnTo>
                <a:lnTo>
                  <a:pt x="515024" y="2179258"/>
                </a:lnTo>
                <a:lnTo>
                  <a:pt x="512278" y="2176369"/>
                </a:lnTo>
                <a:lnTo>
                  <a:pt x="480419" y="2167807"/>
                </a:lnTo>
                <a:cubicBezTo>
                  <a:pt x="458012" y="2174781"/>
                  <a:pt x="449332" y="2162566"/>
                  <a:pt x="413835" y="2156783"/>
                </a:cubicBezTo>
                <a:cubicBezTo>
                  <a:pt x="401959" y="2163765"/>
                  <a:pt x="389622" y="2160522"/>
                  <a:pt x="376513" y="2154014"/>
                </a:cubicBezTo>
                <a:cubicBezTo>
                  <a:pt x="344376" y="2156059"/>
                  <a:pt x="311403" y="2146283"/>
                  <a:pt x="273386" y="2142551"/>
                </a:cubicBezTo>
                <a:cubicBezTo>
                  <a:pt x="236093" y="2150634"/>
                  <a:pt x="209811" y="2132011"/>
                  <a:pt x="169207" y="2128100"/>
                </a:cubicBezTo>
                <a:lnTo>
                  <a:pt x="93149" y="2105324"/>
                </a:lnTo>
                <a:lnTo>
                  <a:pt x="88109" y="2106704"/>
                </a:lnTo>
                <a:cubicBezTo>
                  <a:pt x="84511" y="2107398"/>
                  <a:pt x="81960" y="2107528"/>
                  <a:pt x="80022" y="2107254"/>
                </a:cubicBezTo>
                <a:lnTo>
                  <a:pt x="79717" y="2107046"/>
                </a:lnTo>
                <a:lnTo>
                  <a:pt x="72352" y="2107991"/>
                </a:lnTo>
                <a:cubicBezTo>
                  <a:pt x="60160" y="2110089"/>
                  <a:pt x="48530" y="2112610"/>
                  <a:pt x="37645" y="2115401"/>
                </a:cubicBezTo>
                <a:cubicBezTo>
                  <a:pt x="29688" y="2109582"/>
                  <a:pt x="16534" y="2111084"/>
                  <a:pt x="4572" y="2111091"/>
                </a:cubicBezTo>
                <a:lnTo>
                  <a:pt x="0" y="2110468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A0D5D-B054-71B6-FC64-0ED161BB5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7" y="172122"/>
            <a:ext cx="9274512" cy="91912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b="0" dirty="0">
                <a:latin typeface="Open Sans Semibold"/>
                <a:ea typeface="Open Sans Semibold"/>
                <a:cs typeface="Open Sans Semibold"/>
              </a:rPr>
              <a:t>Computer Engineering electives (per term)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501A971-CEBD-4E4B-8529-3BB4F4100C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0460" y="6189260"/>
            <a:ext cx="7831541" cy="668740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0901979-F3D3-4866-4028-FD76FF44736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6489232"/>
              </p:ext>
            </p:extLst>
          </p:nvPr>
        </p:nvGraphicFramePr>
        <p:xfrm>
          <a:off x="416560" y="985520"/>
          <a:ext cx="10591409" cy="5555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642">
                  <a:extLst>
                    <a:ext uri="{9D8B030D-6E8A-4147-A177-3AD203B41FA5}">
                      <a16:colId xmlns:a16="http://schemas.microsoft.com/office/drawing/2014/main" val="1517489075"/>
                    </a:ext>
                  </a:extLst>
                </a:gridCol>
                <a:gridCol w="2510355">
                  <a:extLst>
                    <a:ext uri="{9D8B030D-6E8A-4147-A177-3AD203B41FA5}">
                      <a16:colId xmlns:a16="http://schemas.microsoft.com/office/drawing/2014/main" val="2898061981"/>
                    </a:ext>
                  </a:extLst>
                </a:gridCol>
                <a:gridCol w="315766">
                  <a:extLst>
                    <a:ext uri="{9D8B030D-6E8A-4147-A177-3AD203B41FA5}">
                      <a16:colId xmlns:a16="http://schemas.microsoft.com/office/drawing/2014/main" val="416487892"/>
                    </a:ext>
                  </a:extLst>
                </a:gridCol>
                <a:gridCol w="1428596">
                  <a:extLst>
                    <a:ext uri="{9D8B030D-6E8A-4147-A177-3AD203B41FA5}">
                      <a16:colId xmlns:a16="http://schemas.microsoft.com/office/drawing/2014/main" val="3677322028"/>
                    </a:ext>
                  </a:extLst>
                </a:gridCol>
                <a:gridCol w="719682">
                  <a:extLst>
                    <a:ext uri="{9D8B030D-6E8A-4147-A177-3AD203B41FA5}">
                      <a16:colId xmlns:a16="http://schemas.microsoft.com/office/drawing/2014/main" val="1371190758"/>
                    </a:ext>
                  </a:extLst>
                </a:gridCol>
                <a:gridCol w="3159906">
                  <a:extLst>
                    <a:ext uri="{9D8B030D-6E8A-4147-A177-3AD203B41FA5}">
                      <a16:colId xmlns:a16="http://schemas.microsoft.com/office/drawing/2014/main" val="3643296433"/>
                    </a:ext>
                  </a:extLst>
                </a:gridCol>
                <a:gridCol w="315486">
                  <a:extLst>
                    <a:ext uri="{9D8B030D-6E8A-4147-A177-3AD203B41FA5}">
                      <a16:colId xmlns:a16="http://schemas.microsoft.com/office/drawing/2014/main" val="2174876013"/>
                    </a:ext>
                  </a:extLst>
                </a:gridCol>
                <a:gridCol w="1046976">
                  <a:extLst>
                    <a:ext uri="{9D8B030D-6E8A-4147-A177-3AD203B41FA5}">
                      <a16:colId xmlns:a16="http://schemas.microsoft.com/office/drawing/2014/main" val="4063215193"/>
                    </a:ext>
                  </a:extLst>
                </a:gridCol>
              </a:tblGrid>
              <a:tr h="240485">
                <a:tc gridSpan="3">
                  <a:txBody>
                    <a:bodyPr/>
                    <a:lstStyle/>
                    <a:p>
                      <a:r>
                        <a:rPr lang="en-US" sz="1000" b="0" dirty="0">
                          <a:effectLst/>
                        </a:rPr>
                        <a:t>F</a:t>
                      </a:r>
                      <a:r>
                        <a:rPr lang="en-US" sz="1200" b="0" dirty="0">
                          <a:effectLst/>
                        </a:rPr>
                        <a:t>all 2023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1200" b="0" dirty="0">
                          <a:effectLst/>
                        </a:rPr>
                        <a:t>Winter 2024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0773295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ELEC 324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Discrete-Time Signals &amp;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err="1"/>
                        <a:t>P.Eng</a:t>
                      </a:r>
                      <a:endParaRPr lang="en-US" sz="1000" dirty="0" err="1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ELEC 224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Cont.-Time Signals &amp;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err="1"/>
                        <a:t>P.Eng</a:t>
                      </a:r>
                      <a:endParaRPr lang="en-US" sz="1000" dirty="0" err="1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5774980"/>
                  </a:ext>
                </a:extLst>
              </a:tr>
              <a:tr h="265292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ELEC 345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Sensor Fabrication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ELEC 372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Numerical Methods and Optimization for Electrical Engineers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err="1"/>
                        <a:t>P.Eng</a:t>
                      </a:r>
                      <a:endParaRPr lang="en-US" sz="1000" dirty="0" err="1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89604237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ELEC 353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Electronics 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err="1"/>
                        <a:t>P.Eng</a:t>
                      </a:r>
                      <a:endParaRPr lang="en-US" sz="1000" dirty="0" err="1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ELEC 408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Biomedical Signal and Image Processing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50134631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ELEC 409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Bioinformatic Analytics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err="1"/>
                        <a:t>P.Eng</a:t>
                      </a:r>
                      <a:endParaRPr lang="en-US" sz="1000" dirty="0" err="1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ELEC 421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Digital Signal Processing: Filters and Syst.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P.Eng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50153794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ELEC 431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Power Electronics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err="1"/>
                        <a:t>P.Eng</a:t>
                      </a:r>
                      <a:endParaRPr lang="en-US" sz="1000" dirty="0" err="1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ELEC 461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Digital Communications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err="1"/>
                        <a:t>P.Eng</a:t>
                      </a:r>
                      <a:endParaRPr lang="en-US" sz="1000" dirty="0" err="1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8198964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ELEC 443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Linear Control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err="1"/>
                        <a:t>P.Eng</a:t>
                      </a:r>
                      <a:endParaRPr lang="en-US" sz="1000" dirty="0" err="1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ELEC 464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Wireless Communications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err="1"/>
                        <a:t>P.Eng</a:t>
                      </a:r>
                      <a:endParaRPr lang="en-US" sz="1000" dirty="0" err="1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8111158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ELEC 451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Digital Integrated Circuit Engineering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ELEC 470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Computer System Architecture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err="1"/>
                        <a:t>P.Eng</a:t>
                      </a:r>
                      <a:endParaRPr lang="en-US" sz="1000" dirty="0" err="1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6387881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ELEC 473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Cryptography and Network Security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ELEC 477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Distributed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Eng. License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7618013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ELEC 475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Computer Vision with Deep Learning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err="1"/>
                        <a:t>P.Eng</a:t>
                      </a:r>
                      <a:endParaRPr lang="en-US" sz="1000" dirty="0" err="1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MREN 348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Intro to Robotics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P.Eng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76099758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SOFT 437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Performance Analysis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P.Eng</a:t>
                      </a:r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06069357"/>
                  </a:ext>
                </a:extLst>
              </a:tr>
              <a:tr h="171775">
                <a:tc>
                  <a:txBody>
                    <a:bodyPr/>
                    <a:lstStyle/>
                    <a:p>
                      <a:endParaRPr lang="en-US" sz="10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9380816"/>
                  </a:ext>
                </a:extLst>
              </a:tr>
              <a:tr h="309195">
                <a:tc gridSpan="8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The School of Computing Offerings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590581"/>
                  </a:ext>
                </a:extLst>
              </a:tr>
              <a:tr h="240485">
                <a:tc gridSpan="3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Fall 2023</a:t>
                      </a: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Winter 2024</a:t>
                      </a:r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632129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CMPE 204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Logic for Computing Science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 CMPE 204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Logic for Computing Science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4259120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CMPE 251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Data Analytics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 CMPE 223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Software Specifications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6651926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CMPE 327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Software Quality Assurance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 CMPE 322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Software Architecture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22519941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CMPE 330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Computer-Integrated Surgery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 CMPE 325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Human-Computer Interaction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3490606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CMPE 422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Formal Methods in Soft. Eng.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 CMPE 332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Database Management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967433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CMPE 452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Neural and Genetic Computing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 CMPE 351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Advanced Data Analytics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931546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 CMPE 457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Image Processing &amp; Comp. Vision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 CMPE 454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Comp. Graphics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6547087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 CMPE 458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Program. Language Processors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9427126"/>
                  </a:ext>
                </a:extLst>
              </a:tr>
              <a:tr h="240485">
                <a:tc>
                  <a:txBody>
                    <a:bodyPr/>
                    <a:lstStyle/>
                    <a:p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 SOFT 423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S/W Requirements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37844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574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2F4AC-84F8-D670-D227-73A3E269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85" y="552874"/>
            <a:ext cx="10897200" cy="556069"/>
          </a:xfrm>
        </p:spPr>
        <p:txBody>
          <a:bodyPr/>
          <a:lstStyle/>
          <a:p>
            <a:r>
              <a:rPr lang="en-US" sz="2200" dirty="0">
                <a:latin typeface="Open Sans ExtraBold"/>
                <a:ea typeface="Open Sans ExtraBold"/>
                <a:cs typeface="Open Sans ExtraBold"/>
              </a:rPr>
              <a:t>Technical</a:t>
            </a:r>
            <a:r>
              <a:rPr lang="en-US" sz="22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en-US" sz="2200" dirty="0">
                <a:latin typeface="Open Sans ExtraBold"/>
                <a:ea typeface="Open Sans ExtraBold"/>
                <a:cs typeface="Open Sans ExtraBold"/>
              </a:rPr>
              <a:t>Electives in Computer Engineering</a:t>
            </a:r>
            <a:r>
              <a:rPr lang="en-US" sz="2200" dirty="0">
                <a:latin typeface="Open Sans Semibold"/>
                <a:ea typeface="Open Sans Semibold"/>
                <a:cs typeface="Open Sans Semibold"/>
              </a:rPr>
              <a:t> – </a:t>
            </a:r>
            <a:r>
              <a:rPr lang="en-US" sz="2200" dirty="0">
                <a:latin typeface="Open Sans Semibold"/>
                <a:ea typeface="Open Sans Semibold"/>
                <a:cs typeface="Open Sans Semibold"/>
                <a:hlinkClick r:id="rId2"/>
              </a:rPr>
              <a:t>prerequisite flowchart</a:t>
            </a:r>
            <a:endParaRPr lang="en-US" sz="2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78" y="1230923"/>
            <a:ext cx="8130791" cy="5627077"/>
          </a:xfrm>
        </p:spPr>
      </p:pic>
    </p:spTree>
    <p:extLst>
      <p:ext uri="{BB962C8B-B14F-4D97-AF65-F5344CB8AC3E}">
        <p14:creationId xmlns:p14="http://schemas.microsoft.com/office/powerpoint/2010/main" val="2658953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DE353-95C6-4F5F-6F4F-994C9CBF2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Electrical Engineering Graduation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8D912-D70A-06C3-FBF7-D4973C8714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Satisfy the minimum Accreditation Units (AU) set by ECE in each CEAB category</a:t>
            </a:r>
          </a:p>
          <a:p>
            <a:r>
              <a:rPr lang="en-US"/>
              <a:t>Have at least </a:t>
            </a:r>
            <a:r>
              <a:rPr lang="en-US">
                <a:solidFill>
                  <a:srgbClr val="C00000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5 courses </a:t>
            </a:r>
            <a:r>
              <a:rPr lang="en-US"/>
              <a:t>from Electives </a:t>
            </a:r>
            <a:r>
              <a:rPr lang="en-US">
                <a:solidFill>
                  <a:srgbClr val="C00000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List A</a:t>
            </a:r>
          </a:p>
          <a:p>
            <a:r>
              <a:rPr lang="en-US"/>
              <a:t>Have at least </a:t>
            </a:r>
            <a:r>
              <a:rPr lang="en-US">
                <a:solidFill>
                  <a:srgbClr val="C00000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5 four-hundred </a:t>
            </a:r>
            <a:r>
              <a:rPr lang="en-US"/>
              <a:t>level </a:t>
            </a:r>
            <a:r>
              <a:rPr lang="en-US">
                <a:solidFill>
                  <a:srgbClr val="C00000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elective</a:t>
            </a:r>
            <a:r>
              <a:rPr lang="en-US"/>
              <a:t> courses</a:t>
            </a:r>
          </a:p>
          <a:p>
            <a:r>
              <a:rPr lang="en-US"/>
              <a:t>Counting required core courses and elective courses in all four years, result in a total of no fewer than </a:t>
            </a:r>
            <a:r>
              <a:rPr lang="en-US">
                <a:solidFill>
                  <a:srgbClr val="C00000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157.5</a:t>
            </a:r>
            <a:r>
              <a:rPr lang="en-US"/>
              <a:t> (</a:t>
            </a:r>
            <a:r>
              <a:rPr lang="en-US">
                <a:solidFill>
                  <a:srgbClr val="C00000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160.5</a:t>
            </a:r>
            <a:r>
              <a:rPr lang="en-US"/>
              <a:t> for </a:t>
            </a:r>
            <a:r>
              <a:rPr lang="en-US" b="1" err="1"/>
              <a:t>ECEi</a:t>
            </a:r>
            <a:r>
              <a:rPr lang="en-US"/>
              <a:t>) credits for the complete program </a:t>
            </a:r>
          </a:p>
        </p:txBody>
      </p:sp>
    </p:spTree>
    <p:extLst>
      <p:ext uri="{BB962C8B-B14F-4D97-AF65-F5344CB8AC3E}">
        <p14:creationId xmlns:p14="http://schemas.microsoft.com/office/powerpoint/2010/main" val="3064337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39443-6065-3F3E-29A5-90455AB9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253" y="433876"/>
            <a:ext cx="10897200" cy="627189"/>
          </a:xfrm>
        </p:spPr>
        <p:txBody>
          <a:bodyPr/>
          <a:lstStyle/>
          <a:p>
            <a:r>
              <a:rPr lang="en-US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EE: Technical Electives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2D191-D948-1998-2043-4991606E7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3363" y="975946"/>
            <a:ext cx="10897090" cy="458695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C00000"/>
                </a:solidFill>
                <a:latin typeface="Open Sans SemiBold"/>
                <a:ea typeface="Open Sans SemiBold"/>
                <a:cs typeface="Open Sans SemiBold"/>
              </a:rPr>
              <a:t>List A </a:t>
            </a:r>
            <a:r>
              <a:rPr lang="en-US" dirty="0" smtClean="0">
                <a:solidFill>
                  <a:srgbClr val="C00000"/>
                </a:solidFill>
                <a:latin typeface="Open Sans SemiBold"/>
                <a:ea typeface="Open Sans SemiBold"/>
                <a:cs typeface="Open Sans SemiBold"/>
              </a:rPr>
              <a:t>- </a:t>
            </a:r>
            <a:r>
              <a:rPr lang="en-US" dirty="0" smtClean="0">
                <a:solidFill>
                  <a:srgbClr val="C00000"/>
                </a:solidFill>
                <a:latin typeface="Open Sans Semibold"/>
                <a:ea typeface="Open Sans Semibold"/>
                <a:cs typeface="Open Sans Semibold"/>
              </a:rPr>
              <a:t>for </a:t>
            </a:r>
            <a:r>
              <a:rPr lang="en-US" dirty="0">
                <a:solidFill>
                  <a:srgbClr val="C00000"/>
                </a:solidFill>
                <a:latin typeface="Open Sans Semibold"/>
                <a:ea typeface="Open Sans Semibold"/>
                <a:cs typeface="Open Sans Semibold"/>
              </a:rPr>
              <a:t>ECE-controlled courses</a:t>
            </a: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45720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8D0421-AD6E-F4F2-3C0B-1AB6153EA7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722377"/>
              </p:ext>
            </p:extLst>
          </p:nvPr>
        </p:nvGraphicFramePr>
        <p:xfrm>
          <a:off x="555171" y="1688123"/>
          <a:ext cx="5532220" cy="3961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32220">
                  <a:extLst>
                    <a:ext uri="{9D8B030D-6E8A-4147-A177-3AD203B41FA5}">
                      <a16:colId xmlns:a16="http://schemas.microsoft.com/office/drawing/2014/main" val="1273294951"/>
                    </a:ext>
                  </a:extLst>
                </a:gridCol>
              </a:tblGrid>
              <a:tr h="396156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270 Discrete Mathematics</a:t>
                      </a:r>
                      <a:endParaRPr lang="en-US" sz="1400" dirty="0"/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279 Intro to Object Oriented Programming </a:t>
                      </a:r>
                      <a:endParaRPr lang="en-US" sz="1400" dirty="0"/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333 Electric Machines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344 Sensors and Actuators </a:t>
                      </a:r>
                      <a:r>
                        <a:rPr lang="en-US" sz="1400" b="1" dirty="0">
                          <a:latin typeface="Open Sans"/>
                          <a:ea typeface="Open Sans"/>
                          <a:cs typeface="Open Sans"/>
                        </a:rPr>
                        <a:t>N/O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345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Open Sans"/>
                          <a:ea typeface="Open Sans"/>
                          <a:cs typeface="Open Sans"/>
                        </a:rPr>
                        <a:t> </a:t>
                      </a:r>
                      <a:r>
                        <a:rPr lang="en-US" sz="1400" kern="1200" noProof="0" dirty="0">
                          <a:solidFill>
                            <a:schemeClr val="tx1"/>
                          </a:solidFill>
                          <a:latin typeface="Open Sans"/>
                          <a:ea typeface="Open Sans"/>
                          <a:cs typeface="Open Sans"/>
                        </a:rPr>
                        <a:t>Sensor Fabrication Technologies</a:t>
                      </a:r>
                      <a:r>
                        <a:rPr lang="en-US" sz="1400" b="0" i="0" u="none" strike="noStrike" noProof="0" dirty="0"/>
                        <a:t> </a:t>
                      </a:r>
                      <a:r>
                        <a:rPr lang="en-US" sz="1400" b="1" i="1" u="none" strike="noStrike" noProof="0" dirty="0">
                          <a:solidFill>
                            <a:srgbClr val="7030A0"/>
                          </a:solidFill>
                          <a:latin typeface="Open Sans"/>
                        </a:rPr>
                        <a:t>New!</a:t>
                      </a:r>
                      <a:endParaRPr lang="en-US" sz="14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373 Computer Networks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374 Digital Systems Engineering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408 Biomedical Signal and Image Processing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409 </a:t>
                      </a:r>
                      <a:r>
                        <a:rPr lang="en-US" sz="1400" dirty="0" err="1">
                          <a:latin typeface="Open Sans"/>
                          <a:ea typeface="Open Sans"/>
                          <a:cs typeface="Open Sans"/>
                        </a:rPr>
                        <a:t>Bioinformatic</a:t>
                      </a:r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 Analytics 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421 Digital Signal Processing: Filters and Systems Design 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422 Digital Signal Processing: Random Models and App.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425 Machine Learning and Deep Leaning </a:t>
                      </a:r>
                      <a:r>
                        <a:rPr lang="en-US" sz="1400" b="1" dirty="0">
                          <a:latin typeface="Open Sans"/>
                          <a:ea typeface="Open Sans"/>
                          <a:cs typeface="Open Sans"/>
                        </a:rPr>
                        <a:t>N/O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431 Power Electronics</a:t>
                      </a:r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Open Sans"/>
                        </a:rPr>
                        <a:t>ELEC 433 Energy and Power Systems</a:t>
                      </a:r>
                      <a:endParaRPr lang="en-US" sz="14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Open Sans"/>
                        </a:rPr>
                        <a:t>ELEC 436 Electric Machines And Control</a:t>
                      </a:r>
                      <a:endParaRPr lang="en-US" sz="14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Open Sans"/>
                        </a:rPr>
                        <a:t>ELEC 443 Linear Control Systems</a:t>
                      </a:r>
                      <a:endParaRPr lang="en-US" sz="14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400" b="0" i="0" u="none" strike="noStrike" noProof="0" dirty="0">
                          <a:latin typeface="Open Sans"/>
                        </a:rPr>
                        <a:t>ELEC 448 Introduction to Robotics as </a:t>
                      </a:r>
                      <a:r>
                        <a:rPr lang="en-US" sz="1400" b="1" i="0" u="none" strike="noStrike" noProof="0" dirty="0">
                          <a:latin typeface="Open Sans"/>
                        </a:rPr>
                        <a:t>MREN 348</a:t>
                      </a:r>
                    </a:p>
                    <a:p>
                      <a:pPr lvl="0">
                        <a:buNone/>
                      </a:pPr>
                      <a:endParaRPr lang="en-US" sz="1200" b="0" i="0" u="none" strike="noStrike" noProof="0" dirty="0">
                        <a:latin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694682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EBCE691-8C33-E43E-96E8-22DD9BE56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490924"/>
              </p:ext>
            </p:extLst>
          </p:nvPr>
        </p:nvGraphicFramePr>
        <p:xfrm>
          <a:off x="6634480" y="1688123"/>
          <a:ext cx="5040097" cy="3691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097">
                  <a:extLst>
                    <a:ext uri="{9D8B030D-6E8A-4147-A177-3AD203B41FA5}">
                      <a16:colId xmlns:a16="http://schemas.microsoft.com/office/drawing/2014/main" val="4033264701"/>
                    </a:ext>
                  </a:extLst>
                </a:gridCol>
              </a:tblGrid>
              <a:tr h="3691292">
                <a:tc>
                  <a:txBody>
                    <a:bodyPr/>
                    <a:lstStyle/>
                    <a:p>
                      <a:endParaRPr lang="en-US" sz="1200" dirty="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451 Digital Integrated Circuit Engineering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454 Analog Electronics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457 Integrated Circuits and System Application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461 Digital Communications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464 Wireless Communications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470 Computer System Architecture 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472 Artificial Intelligence </a:t>
                      </a:r>
                      <a:r>
                        <a:rPr lang="en-US" sz="1400" b="1" dirty="0">
                          <a:latin typeface="Open Sans"/>
                          <a:ea typeface="Open Sans"/>
                          <a:cs typeface="Open Sans"/>
                        </a:rPr>
                        <a:t>N/O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473 Cryptography and Network Security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474 Machine Vision </a:t>
                      </a:r>
                      <a:r>
                        <a:rPr lang="en-US" sz="1400" b="1" dirty="0">
                          <a:latin typeface="Open Sans"/>
                          <a:ea typeface="Open Sans"/>
                          <a:cs typeface="Open Sans"/>
                        </a:rPr>
                        <a:t>N/O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475 </a:t>
                      </a:r>
                      <a:r>
                        <a:rPr lang="en-US" sz="1400" kern="1200" noProof="0" dirty="0">
                          <a:solidFill>
                            <a:schemeClr val="tx1"/>
                          </a:solidFill>
                          <a:latin typeface="Open Sans"/>
                          <a:ea typeface="Open Sans"/>
                          <a:cs typeface="Open Sans"/>
                        </a:rPr>
                        <a:t>Computer Vision with Deep Learning </a:t>
                      </a:r>
                      <a:r>
                        <a:rPr lang="en-US" sz="1400" b="1" i="1" u="none" strike="noStrike" kern="1200" noProof="0" dirty="0">
                          <a:solidFill>
                            <a:srgbClr val="7030A0"/>
                          </a:solidFill>
                          <a:latin typeface="Open Sans"/>
                        </a:rPr>
                        <a:t>New!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481 Applications of Photonics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483 Microwave and RF Circuits and Systems </a:t>
                      </a:r>
                      <a:r>
                        <a:rPr lang="en-US" sz="1400" b="1" dirty="0">
                          <a:latin typeface="Open Sans"/>
                          <a:ea typeface="Open Sans"/>
                          <a:cs typeface="Open Sans"/>
                        </a:rPr>
                        <a:t>N/O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486 Fiber Optic Communication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ELEC 497 Research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83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706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39443-6065-3F3E-29A5-90455AB9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253" y="433876"/>
            <a:ext cx="10897200" cy="627189"/>
          </a:xfrm>
        </p:spPr>
        <p:txBody>
          <a:bodyPr/>
          <a:lstStyle/>
          <a:p>
            <a:r>
              <a:rPr lang="en-US" dirty="0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EE: Technical </a:t>
            </a:r>
            <a:r>
              <a:rPr lang="en-US" dirty="0" smtClean="0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Electives </a:t>
            </a:r>
            <a:r>
              <a:rPr lang="en-US" b="0" dirty="0" smtClean="0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(cont’d)</a:t>
            </a:r>
            <a:endParaRPr lang="en-US" b="0" dirty="0">
              <a:latin typeface="Open Sans ExtraBold" pitchFamily="2" charset="0"/>
              <a:ea typeface="Open Sans ExtraBold" pitchFamily="2" charset="0"/>
              <a:cs typeface="Open Sans ExtraBold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267A4-BDFD-FC88-527E-DDFE1B4CC52C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75589" y="888217"/>
            <a:ext cx="4832741" cy="5018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Open Sans SemiBold"/>
                <a:ea typeface="Open Sans SemiBold"/>
                <a:cs typeface="Open Sans SemiBold"/>
              </a:rPr>
              <a:t> List B  - </a:t>
            </a:r>
            <a:r>
              <a:rPr lang="en-US" dirty="0" smtClean="0">
                <a:solidFill>
                  <a:srgbClr val="C00000"/>
                </a:solidFill>
                <a:latin typeface="Open Sans SemiBold"/>
                <a:ea typeface="Open Sans SemiBold"/>
                <a:cs typeface="Open Sans SemiBold"/>
              </a:rPr>
              <a:t>for external courses (outside ECE)</a:t>
            </a:r>
            <a:endParaRPr lang="en-US" dirty="0">
              <a:solidFill>
                <a:srgbClr val="C00000"/>
              </a:solidFill>
              <a:latin typeface="Open Sans SemiBold" pitchFamily="2" charset="0"/>
              <a:ea typeface="Open Sans SemiBold" pitchFamily="2" charset="0"/>
              <a:cs typeface="Open Sans SemiBold" pitchFamily="2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EBCE691-8C33-E43E-96E8-22DD9BE56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783931"/>
              </p:ext>
            </p:extLst>
          </p:nvPr>
        </p:nvGraphicFramePr>
        <p:xfrm>
          <a:off x="548640" y="3505200"/>
          <a:ext cx="4683124" cy="3346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3124">
                  <a:extLst>
                    <a:ext uri="{9D8B030D-6E8A-4147-A177-3AD203B41FA5}">
                      <a16:colId xmlns:a16="http://schemas.microsoft.com/office/drawing/2014/main" val="4033264701"/>
                    </a:ext>
                  </a:extLst>
                </a:gridCol>
              </a:tblGrid>
              <a:tr h="3346554">
                <a:tc>
                  <a:txBody>
                    <a:bodyPr/>
                    <a:lstStyle/>
                    <a:p>
                      <a:endParaRPr lang="en-US" sz="1200">
                        <a:latin typeface="Open Sans"/>
                        <a:ea typeface="Open Sans"/>
                        <a:cs typeface="Open San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834290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F730923-A928-C03E-DAEA-8964496DF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325119"/>
              </p:ext>
            </p:extLst>
          </p:nvPr>
        </p:nvGraphicFramePr>
        <p:xfrm>
          <a:off x="587828" y="1415142"/>
          <a:ext cx="7377814" cy="53394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77814">
                  <a:extLst>
                    <a:ext uri="{9D8B030D-6E8A-4147-A177-3AD203B41FA5}">
                      <a16:colId xmlns:a16="http://schemas.microsoft.com/office/drawing/2014/main" val="716712180"/>
                    </a:ext>
                  </a:extLst>
                </a:gridCol>
              </a:tblGrid>
              <a:tr h="533944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APSC 303 Professional Internship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APSC 400 Technology, Engineering &amp; Management (TEAM)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APSC 401 Interdisciplinary Projects 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CHEE 340 Biomedical Engineering 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ENPH 460 Laser Optics 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CMPE 3XX Any Third Year Computing Science Course | 3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CMPE 4XX Any Fourth Year Computing Science Course | 3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MTHE 337 Intro. To Operations Research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MTHE 367 Engineering Data Analysis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MTHE 430 Control Theory 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MTHE 455 Stochastic Processes &amp; Applications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MTHE 472 Optimization and Control of Stochastic Systems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MTHE 474 Information Theory 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MTHE 477 Data Compression and Source Coding: Theory and Algorithms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MTHE 478 Topics in Communication Theory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MECH 228 Kinematics and Dynamics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MECH 328 Dynamics and Vibration 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MECH 393 Biomechanical Product Development 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MECH 423 Introduction to Microsystems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MECH 455 Computer Integrated Manufacture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MECH 465 Computer Aided Design 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MECH 478 Biomaterials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MECH 494 Kinematics of Human Motion</a:t>
                      </a:r>
                    </a:p>
                    <a:p>
                      <a:r>
                        <a:rPr lang="en-US" sz="1400" dirty="0">
                          <a:latin typeface="Open Sans"/>
                          <a:ea typeface="Open Sans"/>
                          <a:cs typeface="Open Sans"/>
                        </a:rPr>
                        <a:t>MINE 472 Mining Systems, Automation, and Robotics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909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795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Rectangle 13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B18011-3377-9AD6-9030-6121AE718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6788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b="0">
                <a:latin typeface="Open Sans Semibold"/>
                <a:ea typeface="Open Sans Semibold"/>
                <a:cs typeface="Open Sans Semibold"/>
              </a:rPr>
              <a:t>Electrical Engineering: ECE Course Offerings in 2023-24</a:t>
            </a:r>
            <a:endParaRPr lang="en-US" sz="2200">
              <a:ea typeface="Open Sans Semibold"/>
              <a:cs typeface="Open Sans Semibold"/>
            </a:endParaRPr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90DA2FF-37EA-3FFA-733E-9F6EDAF7E58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9523859"/>
              </p:ext>
            </p:extLst>
          </p:nvPr>
        </p:nvGraphicFramePr>
        <p:xfrm>
          <a:off x="1197428" y="1251857"/>
          <a:ext cx="10008096" cy="5406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413">
                  <a:extLst>
                    <a:ext uri="{9D8B030D-6E8A-4147-A177-3AD203B41FA5}">
                      <a16:colId xmlns:a16="http://schemas.microsoft.com/office/drawing/2014/main" val="214198533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475161347"/>
                    </a:ext>
                  </a:extLst>
                </a:gridCol>
                <a:gridCol w="424542">
                  <a:extLst>
                    <a:ext uri="{9D8B030D-6E8A-4147-A177-3AD203B41FA5}">
                      <a16:colId xmlns:a16="http://schemas.microsoft.com/office/drawing/2014/main" val="522428010"/>
                    </a:ext>
                  </a:extLst>
                </a:gridCol>
                <a:gridCol w="906780">
                  <a:extLst>
                    <a:ext uri="{9D8B030D-6E8A-4147-A177-3AD203B41FA5}">
                      <a16:colId xmlns:a16="http://schemas.microsoft.com/office/drawing/2014/main" val="3629458231"/>
                    </a:ext>
                  </a:extLst>
                </a:gridCol>
                <a:gridCol w="850190">
                  <a:extLst>
                    <a:ext uri="{9D8B030D-6E8A-4147-A177-3AD203B41FA5}">
                      <a16:colId xmlns:a16="http://schemas.microsoft.com/office/drawing/2014/main" val="815072255"/>
                    </a:ext>
                  </a:extLst>
                </a:gridCol>
                <a:gridCol w="3198524">
                  <a:extLst>
                    <a:ext uri="{9D8B030D-6E8A-4147-A177-3AD203B41FA5}">
                      <a16:colId xmlns:a16="http://schemas.microsoft.com/office/drawing/2014/main" val="2603338414"/>
                    </a:ext>
                  </a:extLst>
                </a:gridCol>
                <a:gridCol w="562247">
                  <a:extLst>
                    <a:ext uri="{9D8B030D-6E8A-4147-A177-3AD203B41FA5}">
                      <a16:colId xmlns:a16="http://schemas.microsoft.com/office/drawing/2014/main" val="1667714955"/>
                    </a:ext>
                  </a:extLst>
                </a:gridCol>
              </a:tblGrid>
              <a:tr h="235085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Course #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Course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Term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Course #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Course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Term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87106038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279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Object-oriented programming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ELEC 344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Sensors and Actuators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N/O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8635835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333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Electric Machines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effectLst/>
                        </a:rPr>
                        <a:t>Dig.Signal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Process.:Random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Models&amp;Apps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N/O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1672993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345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Sensor Fabrication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new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Machine Learning and Deep Learning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N/O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07732489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373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Computer Networks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Modeling &amp; </a:t>
                      </a:r>
                      <a:r>
                        <a:rPr lang="en-US" sz="1200" dirty="0" err="1">
                          <a:effectLst/>
                        </a:rPr>
                        <a:t>Comp.Control</a:t>
                      </a:r>
                      <a:r>
                        <a:rPr lang="en-US" sz="1200" dirty="0">
                          <a:effectLst/>
                        </a:rPr>
                        <a:t> of Mech. Syst.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N/O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3051099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374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Digital Systems Engineering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448*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Intr. Robotics: Mechanics &amp; Control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N/O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6743004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Biomedical Signal and Image Processing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Analog Electronics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N/O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9631267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Bioinformatic Analytics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Artificial Intelligence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N/O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12504930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Digital Signal Processing: Filters and Syst.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Machine Vision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N/O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83741723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Power Electronics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Microwave and RF Circuits &amp;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N/O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93741079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Energy and Power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3026442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Electric Machines and Control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1000" dirty="0"/>
                        <a:t>N/O - not offered in</a:t>
                      </a:r>
                      <a:r>
                        <a:rPr lang="en-US" sz="1000" dirty="0">
                          <a:effectLst/>
                        </a:rPr>
                        <a:t>  </a:t>
                      </a:r>
                      <a:r>
                        <a:rPr lang="en-US" sz="1000" dirty="0"/>
                        <a:t>2023-24 AY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173865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Linear Control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7216769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Digital Integrated Circuit Engineering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34502436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Analog Integrated Circuits &amp;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9088564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Digital Communications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2316909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Wireless Communications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561164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Computer System Architecture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8089487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Cryptography and Network Security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3979857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Computer Vision with Deep Learning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new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2535670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Applications of Photonics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4010253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ELEC 486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Fiber Optic Communications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70318730"/>
                  </a:ext>
                </a:extLst>
              </a:tr>
              <a:tr h="23508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MREN 348*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Intro to Robotics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new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*MREN 348 is equivalent to ELEC 448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058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546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B0095C-F8BA-87AD-6843-61CCD7841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69826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>
                <a:latin typeface="Open Sans Semibold"/>
                <a:ea typeface="Open Sans Semibold"/>
                <a:cs typeface="Open Sans Semibold"/>
              </a:rPr>
              <a:t>Electrical Engineering:  ECE Course Offerings per Term</a:t>
            </a:r>
            <a:endParaRPr lang="en-US" sz="2200">
              <a:ea typeface="+mj-ea"/>
              <a:cs typeface="+mj-cs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F0ECEB2-9E7D-34A2-5B9C-F860C288F1B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62660569"/>
              </p:ext>
            </p:extLst>
          </p:nvPr>
        </p:nvGraphicFramePr>
        <p:xfrm>
          <a:off x="838200" y="1382485"/>
          <a:ext cx="10254328" cy="5209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280">
                  <a:extLst>
                    <a:ext uri="{9D8B030D-6E8A-4147-A177-3AD203B41FA5}">
                      <a16:colId xmlns:a16="http://schemas.microsoft.com/office/drawing/2014/main" val="259423414"/>
                    </a:ext>
                  </a:extLst>
                </a:gridCol>
                <a:gridCol w="3193949">
                  <a:extLst>
                    <a:ext uri="{9D8B030D-6E8A-4147-A177-3AD203B41FA5}">
                      <a16:colId xmlns:a16="http://schemas.microsoft.com/office/drawing/2014/main" val="737826078"/>
                    </a:ext>
                  </a:extLst>
                </a:gridCol>
                <a:gridCol w="310242">
                  <a:extLst>
                    <a:ext uri="{9D8B030D-6E8A-4147-A177-3AD203B41FA5}">
                      <a16:colId xmlns:a16="http://schemas.microsoft.com/office/drawing/2014/main" val="2530074310"/>
                    </a:ext>
                  </a:extLst>
                </a:gridCol>
                <a:gridCol w="162875">
                  <a:extLst>
                    <a:ext uri="{9D8B030D-6E8A-4147-A177-3AD203B41FA5}">
                      <a16:colId xmlns:a16="http://schemas.microsoft.com/office/drawing/2014/main" val="1605487545"/>
                    </a:ext>
                  </a:extLst>
                </a:gridCol>
                <a:gridCol w="1447011">
                  <a:extLst>
                    <a:ext uri="{9D8B030D-6E8A-4147-A177-3AD203B41FA5}">
                      <a16:colId xmlns:a16="http://schemas.microsoft.com/office/drawing/2014/main" val="4263788606"/>
                    </a:ext>
                  </a:extLst>
                </a:gridCol>
                <a:gridCol w="3439547">
                  <a:extLst>
                    <a:ext uri="{9D8B030D-6E8A-4147-A177-3AD203B41FA5}">
                      <a16:colId xmlns:a16="http://schemas.microsoft.com/office/drawing/2014/main" val="989814507"/>
                    </a:ext>
                  </a:extLst>
                </a:gridCol>
                <a:gridCol w="429424">
                  <a:extLst>
                    <a:ext uri="{9D8B030D-6E8A-4147-A177-3AD203B41FA5}">
                      <a16:colId xmlns:a16="http://schemas.microsoft.com/office/drawing/2014/main" val="3561395032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Fall 2023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Winter 2024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282283"/>
                  </a:ext>
                </a:extLst>
              </a:tr>
              <a:tr h="681286"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345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Sensor Fabrication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ELEC 279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Object-oriented Programming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9062170"/>
                  </a:ext>
                </a:extLst>
              </a:tr>
              <a:tr h="358572"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409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Bioinformatic Analytics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333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Electric Machines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92071186"/>
                  </a:ext>
                </a:extLst>
              </a:tr>
              <a:tr h="681286"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431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Power Electronics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373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Computer Networks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737608"/>
                  </a:ext>
                </a:extLst>
              </a:tr>
              <a:tr h="358572"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433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Energy and Power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374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Digital Systems Engineering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5501476"/>
                  </a:ext>
                </a:extLst>
              </a:tr>
              <a:tr h="358572"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443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Linear Control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ELEC 421</a:t>
                      </a:r>
                      <a:endParaRPr lang="en-US" sz="15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Digital Signal Processing: Filters and Syst.</a:t>
                      </a:r>
                      <a:endParaRPr lang="en-US" sz="15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</a:rPr>
                        <a:t>W</a:t>
                      </a:r>
                      <a:endParaRPr lang="en-US" sz="15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83440998"/>
                  </a:ext>
                </a:extLst>
              </a:tr>
              <a:tr h="358572"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451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Digital Integrated Circuit Engineering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408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Biomedical Signal &amp; Image Proc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77154473"/>
                  </a:ext>
                </a:extLst>
              </a:tr>
              <a:tr h="358572"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457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Analog Integrated Circuits &amp;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436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Electric Machines and Control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34293983"/>
                  </a:ext>
                </a:extLst>
              </a:tr>
              <a:tr h="358572"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473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Cryptography and Network Security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461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Digital Communications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179005"/>
                  </a:ext>
                </a:extLst>
              </a:tr>
              <a:tr h="358572"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475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Computer Vision with Deep Learning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464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Wireless Communications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24664807"/>
                  </a:ext>
                </a:extLst>
              </a:tr>
              <a:tr h="358572"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481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Applications of Photonics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470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Computer System Architecture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08928945"/>
                  </a:ext>
                </a:extLst>
              </a:tr>
              <a:tr h="358572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ELEC 486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Fiber Optic Communications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8800095"/>
                  </a:ext>
                </a:extLst>
              </a:tr>
              <a:tr h="358572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0" marR="0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MREN 348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Intro to Robotics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0914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748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315C-CA0C-A67B-C738-AE2DC5C26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Complementary Studies Program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9084E-E847-E926-20B7-61178E8CF0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dirty="0">
                <a:latin typeface="Open Sans"/>
                <a:ea typeface="Open Sans"/>
                <a:cs typeface="Open Sans"/>
                <a:hlinkClick r:id="rId3"/>
              </a:rPr>
              <a:t>Complementary Studies </a:t>
            </a:r>
            <a:r>
              <a:rPr lang="en-US" dirty="0">
                <a:latin typeface="Open Sans"/>
                <a:ea typeface="Open Sans"/>
                <a:cs typeface="Open Sans"/>
              </a:rPr>
              <a:t>– not Innovation Stream </a:t>
            </a:r>
            <a:endParaRPr lang="en-US" dirty="0"/>
          </a:p>
          <a:p>
            <a:pPr lvl="2"/>
            <a:r>
              <a:rPr lang="en-US" dirty="0">
                <a:latin typeface="Open Sans"/>
                <a:ea typeface="Open Sans"/>
                <a:cs typeface="Open Sans"/>
              </a:rPr>
              <a:t>Must have a total of </a:t>
            </a:r>
            <a:r>
              <a:rPr lang="en-US" dirty="0">
                <a:solidFill>
                  <a:srgbClr val="C00000"/>
                </a:solidFill>
                <a:latin typeface="Open Sans SemiBold"/>
                <a:ea typeface="Open Sans SemiBold"/>
                <a:cs typeface="Open Sans SemiBold"/>
              </a:rPr>
              <a:t>9 credits </a:t>
            </a:r>
            <a:r>
              <a:rPr lang="en-US" dirty="0">
                <a:latin typeface="Open Sans"/>
                <a:ea typeface="Open Sans"/>
                <a:cs typeface="Open Sans"/>
              </a:rPr>
              <a:t>(108 units) of CS: </a:t>
            </a:r>
            <a:endParaRPr lang="en-US" dirty="0"/>
          </a:p>
          <a:p>
            <a:pPr lvl="4"/>
            <a:r>
              <a:rPr lang="en-US" sz="1600" dirty="0">
                <a:solidFill>
                  <a:srgbClr val="C00000"/>
                </a:solidFill>
                <a:latin typeface="Open Sans SemiBold"/>
                <a:ea typeface="Open Sans SemiBold"/>
                <a:cs typeface="Open Sans SemiBold"/>
              </a:rPr>
              <a:t>1 course (or 3 credits) </a:t>
            </a:r>
            <a:r>
              <a:rPr lang="en-US" sz="1600" dirty="0">
                <a:latin typeface="Open Sans"/>
                <a:ea typeface="Open Sans"/>
                <a:cs typeface="Open Sans"/>
              </a:rPr>
              <a:t>must be from </a:t>
            </a:r>
            <a:r>
              <a:rPr lang="en-US" sz="1600" dirty="0">
                <a:solidFill>
                  <a:srgbClr val="C00000"/>
                </a:solidFill>
                <a:latin typeface="Open Sans SemiBold"/>
                <a:ea typeface="Open Sans SemiBold"/>
                <a:cs typeface="Open Sans SemiBold"/>
              </a:rPr>
              <a:t>List A</a:t>
            </a:r>
            <a:r>
              <a:rPr lang="en-US" sz="1600" dirty="0">
                <a:latin typeface="Open Sans"/>
                <a:ea typeface="Open Sans"/>
                <a:cs typeface="Open Sans"/>
              </a:rPr>
              <a:t> (Humanities and Social Sciences)</a:t>
            </a:r>
          </a:p>
          <a:p>
            <a:pPr lvl="4"/>
            <a:r>
              <a:rPr lang="en-US" sz="1600" dirty="0">
                <a:latin typeface="Open Sans"/>
                <a:ea typeface="Open Sans"/>
                <a:cs typeface="Open Sans"/>
              </a:rPr>
              <a:t>Remaining 2 courses (or 6 credits) can be from List A or List B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1071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35987-03FA-A912-C2CA-0D2CA0403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Innovation Stream: Business &amp; Complementary Studies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C9A8864-ADB4-30D1-EAD1-EF0A461829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784793"/>
              </p:ext>
            </p:extLst>
          </p:nvPr>
        </p:nvGraphicFramePr>
        <p:xfrm>
          <a:off x="1365250" y="1605491"/>
          <a:ext cx="8997950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3946">
                  <a:extLst>
                    <a:ext uri="{9D8B030D-6E8A-4147-A177-3AD203B41FA5}">
                      <a16:colId xmlns:a16="http://schemas.microsoft.com/office/drawing/2014/main" val="4241692450"/>
                    </a:ext>
                  </a:extLst>
                </a:gridCol>
                <a:gridCol w="7114004">
                  <a:extLst>
                    <a:ext uri="{9D8B030D-6E8A-4147-A177-3AD203B41FA5}">
                      <a16:colId xmlns:a16="http://schemas.microsoft.com/office/drawing/2014/main" val="11766310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b="1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2</a:t>
                      </a:r>
                      <a:r>
                        <a:rPr lang="en-US" b="1" baseline="3000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nd</a:t>
                      </a:r>
                      <a:r>
                        <a:rPr lang="en-US" b="1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COMM 201 – Introduction to Business for Entrepreneurs | F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808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b="1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3</a:t>
                      </a:r>
                      <a:r>
                        <a:rPr lang="en-US" b="1" baseline="3000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rd</a:t>
                      </a:r>
                      <a:r>
                        <a:rPr lang="en-US" b="1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COMM 301 – Funding New Ventures | F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COMM 302 – Launching New Ventures | W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List “A” Complementary Studies Course | F/W/S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359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b="1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4</a:t>
                      </a:r>
                      <a:r>
                        <a:rPr lang="en-US" b="1" baseline="30000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th</a:t>
                      </a:r>
                      <a:r>
                        <a:rPr lang="en-US" b="1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>
                          <a:latin typeface="Open Sans" pitchFamily="2" charset="0"/>
                          <a:ea typeface="Open Sans" pitchFamily="2" charset="0"/>
                          <a:cs typeface="Open Sans" pitchFamily="2" charset="0"/>
                        </a:rPr>
                        <a:t>COMM 405 – New Business Development | F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>
                        <a:latin typeface="Open Sans" pitchFamily="2" charset="0"/>
                        <a:ea typeface="Open Sans" pitchFamily="2" charset="0"/>
                        <a:cs typeface="Open Sans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57363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4877DFB-918F-4408-AFDA-915EDCBD4582}"/>
              </a:ext>
            </a:extLst>
          </p:cNvPr>
          <p:cNvSpPr txBox="1"/>
          <p:nvPr/>
        </p:nvSpPr>
        <p:spPr>
          <a:xfrm>
            <a:off x="3028950" y="6238875"/>
            <a:ext cx="511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err="1">
                <a:solidFill>
                  <a:srgbClr val="002451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ECEi</a:t>
            </a:r>
            <a:r>
              <a:rPr lang="en-US" sz="2000">
                <a:solidFill>
                  <a:srgbClr val="002451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: No reduction in technical content </a:t>
            </a:r>
          </a:p>
        </p:txBody>
      </p:sp>
    </p:spTree>
    <p:extLst>
      <p:ext uri="{BB962C8B-B14F-4D97-AF65-F5344CB8AC3E}">
        <p14:creationId xmlns:p14="http://schemas.microsoft.com/office/powerpoint/2010/main" val="13655116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32BB9-A1B1-FF03-5509-233644243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STREAMS </a:t>
            </a:r>
            <a:r>
              <a:rPr lang="en-US" dirty="0" smtClean="0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of Specialization:</a:t>
            </a:r>
            <a:endParaRPr lang="en-US" dirty="0">
              <a:latin typeface="Open Sans ExtraBold" pitchFamily="2" charset="0"/>
              <a:ea typeface="Open Sans ExtraBold" pitchFamily="2" charset="0"/>
              <a:cs typeface="Open Sans ExtraBold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DB5E9-16A3-67A7-544C-99AD941C1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585" y="1442852"/>
            <a:ext cx="10897090" cy="5476694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2"/>
            <a:r>
              <a:rPr lang="en-US" dirty="0" smtClean="0">
                <a:latin typeface="Open Sans"/>
                <a:ea typeface="Open Sans"/>
                <a:cs typeface="Open Sans"/>
              </a:rPr>
              <a:t>Suggested </a:t>
            </a:r>
            <a:r>
              <a:rPr lang="en-US" dirty="0">
                <a:latin typeface="Open Sans"/>
                <a:ea typeface="Open Sans"/>
                <a:cs typeface="Open Sans"/>
              </a:rPr>
              <a:t>streams give a coherent set of courses in a particular area, e.g., mechatronics. Use interest and passion as your guide;</a:t>
            </a:r>
          </a:p>
          <a:p>
            <a:pPr lvl="2"/>
            <a:r>
              <a:rPr lang="en-US" dirty="0" smtClean="0">
                <a:latin typeface="Open Sans"/>
                <a:ea typeface="Open Sans"/>
                <a:cs typeface="Open Sans"/>
              </a:rPr>
              <a:t>Streams </a:t>
            </a:r>
            <a:r>
              <a:rPr lang="en-US" dirty="0">
                <a:latin typeface="Open Sans"/>
                <a:ea typeface="Open Sans"/>
                <a:cs typeface="Open Sans"/>
              </a:rPr>
              <a:t>allow you to mix and match as you wish and provide larger number of courses to choose from;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434898"/>
              </p:ext>
            </p:extLst>
          </p:nvPr>
        </p:nvGraphicFramePr>
        <p:xfrm>
          <a:off x="967154" y="3217985"/>
          <a:ext cx="10278208" cy="3024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9104">
                  <a:extLst>
                    <a:ext uri="{9D8B030D-6E8A-4147-A177-3AD203B41FA5}">
                      <a16:colId xmlns:a16="http://schemas.microsoft.com/office/drawing/2014/main" val="1903374383"/>
                    </a:ext>
                  </a:extLst>
                </a:gridCol>
                <a:gridCol w="5139104">
                  <a:extLst>
                    <a:ext uri="{9D8B030D-6E8A-4147-A177-3AD203B41FA5}">
                      <a16:colId xmlns:a16="http://schemas.microsoft.com/office/drawing/2014/main" val="2923066896"/>
                    </a:ext>
                  </a:extLst>
                </a:gridCol>
              </a:tblGrid>
              <a:tr h="302455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hlinkClick r:id="rId3"/>
                        </a:rPr>
                        <a:t>Streams of Specialization for Elective Courses in Computer Engineering 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pPr lvl="1"/>
                      <a:r>
                        <a:rPr lang="en-US" dirty="0" smtClean="0"/>
                        <a:t>Computer Hardware</a:t>
                      </a:r>
                    </a:p>
                    <a:p>
                      <a:pPr lvl="1"/>
                      <a:r>
                        <a:rPr lang="en-US" dirty="0" smtClean="0"/>
                        <a:t>Computer Systems</a:t>
                      </a:r>
                    </a:p>
                    <a:p>
                      <a:pPr lvl="1"/>
                      <a:r>
                        <a:rPr lang="en-US" dirty="0" smtClean="0"/>
                        <a:t>Software Engineering</a:t>
                      </a:r>
                    </a:p>
                    <a:p>
                      <a:pPr lvl="1"/>
                      <a:r>
                        <a:rPr lang="en-US" dirty="0" smtClean="0"/>
                        <a:t>Mechatronics</a:t>
                      </a:r>
                    </a:p>
                    <a:p>
                      <a:pPr lvl="1"/>
                      <a:r>
                        <a:rPr lang="en-US" dirty="0" smtClean="0"/>
                        <a:t>Artificial Intelligence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>
                          <a:hlinkClick r:id="rId4"/>
                        </a:rPr>
                        <a:t>Streams of Specialization for Elective Courses in Electrical Engineering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Biomedical Engineering</a:t>
                      </a:r>
                    </a:p>
                    <a:p>
                      <a:r>
                        <a:rPr lang="en-US" dirty="0" smtClean="0"/>
                        <a:t>Communications and Signal Processing</a:t>
                      </a:r>
                    </a:p>
                    <a:p>
                      <a:r>
                        <a:rPr lang="en-US" dirty="0" smtClean="0"/>
                        <a:t>Communication Systems and Networks</a:t>
                      </a:r>
                    </a:p>
                    <a:p>
                      <a:r>
                        <a:rPr lang="en-US" dirty="0" smtClean="0"/>
                        <a:t>Microelectronics and Photonics</a:t>
                      </a:r>
                    </a:p>
                    <a:p>
                      <a:r>
                        <a:rPr lang="en-US" dirty="0" smtClean="0"/>
                        <a:t>Mechatronics</a:t>
                      </a:r>
                    </a:p>
                    <a:p>
                      <a:r>
                        <a:rPr lang="en-US" dirty="0" smtClean="0"/>
                        <a:t>Power Electronics and Systems</a:t>
                      </a:r>
                    </a:p>
                    <a:p>
                      <a:r>
                        <a:rPr lang="en-US" dirty="0" smtClean="0"/>
                        <a:t>Robotics and Control </a:t>
                      </a:r>
                    </a:p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277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796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ECD23-761E-AAFA-B337-22F79E9AC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ECE Advisors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BDB2D-D141-2B63-2A28-CB84FD0F48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ECE UG Assistants (WLH-416)</a:t>
            </a:r>
            <a:endParaRPr lang="en-US" dirty="0"/>
          </a:p>
          <a:p>
            <a:pPr lvl="2">
              <a:spcAft>
                <a:spcPts val="0"/>
              </a:spcAft>
            </a:pPr>
            <a:r>
              <a:rPr lang="en-US" dirty="0">
                <a:latin typeface="Open Sans"/>
                <a:ea typeface="Open Sans"/>
                <a:cs typeface="Open Sans"/>
              </a:rPr>
              <a:t>Irina Pavich (</a:t>
            </a:r>
            <a:r>
              <a:rPr lang="en-US" dirty="0">
                <a:latin typeface="Open Sans"/>
                <a:ea typeface="Open Sans"/>
                <a:cs typeface="Open Sans"/>
                <a:hlinkClick r:id="rId2"/>
              </a:rPr>
              <a:t>irina.pavich@queensu.ca</a:t>
            </a:r>
            <a:r>
              <a:rPr lang="en-US" dirty="0">
                <a:latin typeface="Open Sans"/>
                <a:ea typeface="Open Sans"/>
                <a:cs typeface="Open Sans"/>
              </a:rPr>
              <a:t>), Last Names </a:t>
            </a:r>
            <a:r>
              <a:rPr lang="en-US" b="1" dirty="0">
                <a:latin typeface="Open Sans"/>
                <a:ea typeface="Open Sans"/>
                <a:cs typeface="Open Sans"/>
              </a:rPr>
              <a:t>A – L</a:t>
            </a:r>
            <a:r>
              <a:rPr lang="en-US" dirty="0">
                <a:latin typeface="Open Sans"/>
                <a:ea typeface="Open Sans"/>
                <a:cs typeface="Open Sans"/>
              </a:rPr>
              <a:t>;</a:t>
            </a:r>
            <a:endParaRPr lang="en-US" dirty="0"/>
          </a:p>
          <a:p>
            <a:pPr lvl="2">
              <a:spcAft>
                <a:spcPts val="600"/>
              </a:spcAft>
            </a:pPr>
            <a:r>
              <a:rPr lang="en-US" dirty="0">
                <a:latin typeface="Open Sans"/>
                <a:ea typeface="Open Sans"/>
                <a:cs typeface="Open Sans"/>
              </a:rPr>
              <a:t>Jazmine Battle (</a:t>
            </a:r>
            <a:r>
              <a:rPr lang="en-US" dirty="0">
                <a:latin typeface="Open Sans"/>
                <a:ea typeface="Open Sans"/>
                <a:cs typeface="Open Sans"/>
                <a:hlinkClick r:id="rId3"/>
              </a:rPr>
              <a:t>j.battle@queensu.ca</a:t>
            </a:r>
            <a:r>
              <a:rPr lang="en-US" dirty="0">
                <a:latin typeface="Open Sans"/>
                <a:ea typeface="Open Sans"/>
                <a:cs typeface="Open Sans"/>
              </a:rPr>
              <a:t>), Last Names </a:t>
            </a:r>
            <a:r>
              <a:rPr lang="en-US" b="1" dirty="0">
                <a:latin typeface="Open Sans"/>
                <a:ea typeface="Open Sans"/>
                <a:cs typeface="Open Sans"/>
              </a:rPr>
              <a:t>M – Z;</a:t>
            </a:r>
            <a:endParaRPr lang="en-US" i="1" dirty="0"/>
          </a:p>
          <a:p>
            <a:pPr>
              <a:spcAft>
                <a:spcPts val="600"/>
              </a:spcAft>
            </a:pPr>
            <a:r>
              <a:rPr lang="en-US" dirty="0"/>
              <a:t>EE Undergraduate Chair:</a:t>
            </a:r>
          </a:p>
          <a:p>
            <a:pPr lvl="2"/>
            <a:r>
              <a:rPr lang="en-US" dirty="0"/>
              <a:t>Prof. Il-Min Kim (</a:t>
            </a:r>
            <a:r>
              <a:rPr lang="en-US" dirty="0">
                <a:hlinkClick r:id="rId4"/>
              </a:rPr>
              <a:t>eeugradchair@queensu.ca</a:t>
            </a:r>
            <a:r>
              <a:rPr lang="en-US" dirty="0"/>
              <a:t>) </a:t>
            </a:r>
          </a:p>
          <a:p>
            <a:r>
              <a:rPr lang="en-US" dirty="0"/>
              <a:t>CE Undergraduate Chair:</a:t>
            </a:r>
          </a:p>
          <a:p>
            <a:pPr lvl="2"/>
            <a:r>
              <a:rPr lang="en-US" dirty="0"/>
              <a:t>Prof. Jianbing Ni (</a:t>
            </a:r>
            <a:r>
              <a:rPr lang="en-US" dirty="0">
                <a:hlinkClick r:id="rId5"/>
              </a:rPr>
              <a:t>ceugradchair@queensu.ca</a:t>
            </a:r>
            <a:r>
              <a:rPr lang="en-US" dirty="0"/>
              <a:t>) </a:t>
            </a:r>
          </a:p>
          <a:p>
            <a:r>
              <a:rPr lang="en-US" dirty="0"/>
              <a:t>UG Program Advisors </a:t>
            </a:r>
            <a:r>
              <a:rPr lang="en-US" dirty="0">
                <a:hlinkClick r:id="rId6"/>
              </a:rPr>
              <a:t>https://www.ece.queensu.ca/undergraduate/contacts.html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77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F29B3-3675-2B42-DEFF-F26D916B3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85" y="705274"/>
            <a:ext cx="10897200" cy="903718"/>
          </a:xfrm>
        </p:spPr>
        <p:txBody>
          <a:bodyPr/>
          <a:lstStyle/>
          <a:p>
            <a:r>
              <a:rPr lang="en-US" dirty="0">
                <a:latin typeface="Open Sans ExtraBold"/>
                <a:ea typeface="Open Sans ExtraBold"/>
                <a:cs typeface="Open Sans ExtraBold"/>
              </a:rPr>
              <a:t>Exclusions </a:t>
            </a:r>
            <a:r>
              <a:rPr lang="en-US" dirty="0" smtClean="0">
                <a:latin typeface="Open Sans ExtraBold"/>
                <a:ea typeface="Open Sans ExtraBold"/>
                <a:cs typeface="Open Sans ExtraBold"/>
              </a:rPr>
              <a:t>in ECE </a:t>
            </a:r>
            <a:r>
              <a:rPr lang="en-US" dirty="0" smtClean="0">
                <a:solidFill>
                  <a:srgbClr val="B90D30"/>
                </a:solidFill>
                <a:latin typeface="Open Sans ExtraBold"/>
                <a:ea typeface="Open Sans ExtraBold"/>
                <a:cs typeface="Open Sans ExtraBold"/>
              </a:rPr>
              <a:t>-</a:t>
            </a:r>
            <a:r>
              <a:rPr lang="en-US" dirty="0">
                <a:solidFill>
                  <a:srgbClr val="B90D30"/>
                </a:solidFill>
                <a:latin typeface="Open Sans ExtraBold"/>
                <a:ea typeface="Open Sans ExtraBold"/>
                <a:cs typeface="Open Sans ExtraBold"/>
              </a:rPr>
              <a:t> </a:t>
            </a:r>
            <a:r>
              <a:rPr lang="en-US" dirty="0" smtClean="0">
                <a:solidFill>
                  <a:srgbClr val="B90D30"/>
                </a:solidFill>
                <a:latin typeface="Open Sans ExtraBold"/>
                <a:ea typeface="Open Sans ExtraBold"/>
                <a:cs typeface="Open Sans ExtraBold"/>
              </a:rPr>
              <a:t/>
            </a:r>
            <a:br>
              <a:rPr lang="en-US" dirty="0" smtClean="0">
                <a:solidFill>
                  <a:srgbClr val="B90D30"/>
                </a:solidFill>
                <a:latin typeface="Open Sans ExtraBold"/>
                <a:ea typeface="Open Sans ExtraBold"/>
                <a:cs typeface="Open Sans ExtraBold"/>
              </a:rPr>
            </a:br>
            <a:r>
              <a:rPr lang="en-US" sz="2200" b="0" dirty="0" smtClean="0">
                <a:solidFill>
                  <a:schemeClr val="tx1"/>
                </a:solidFill>
                <a:latin typeface="Open Sans"/>
                <a:ea typeface="Open Sans ExtraBold"/>
                <a:cs typeface="Open Sans ExtraBold"/>
              </a:rPr>
              <a:t>only </a:t>
            </a:r>
            <a:r>
              <a:rPr lang="en-US" sz="2200" b="0" dirty="0">
                <a:solidFill>
                  <a:schemeClr val="tx1"/>
                </a:solidFill>
                <a:latin typeface="Open Sans"/>
                <a:ea typeface="Open Sans ExtraBold"/>
                <a:cs typeface="Open Sans ExtraBold"/>
              </a:rPr>
              <a:t>one course counts towards the degree requirements </a:t>
            </a:r>
            <a:endParaRPr lang="en-US" sz="2200" b="0" dirty="0">
              <a:solidFill>
                <a:schemeClr val="tx1"/>
              </a:solidFill>
              <a:latin typeface="Open Sans"/>
              <a:ea typeface="Open Sans ExtraBold" pitchFamily="2" charset="0"/>
              <a:cs typeface="Open Sans ExtraBold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F614E-36F5-08CE-A5E9-76D665A24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585" y="2031022"/>
            <a:ext cx="10897090" cy="447645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1. ELEC </a:t>
            </a:r>
            <a:r>
              <a:rPr lang="en-US" dirty="0">
                <a:latin typeface="Open Sans" pitchFamily="2" charset="0"/>
                <a:ea typeface="Open Sans" pitchFamily="2" charset="0"/>
                <a:cs typeface="Open Sans" pitchFamily="2" charset="0"/>
              </a:rPr>
              <a:t>425 Machine Learning (List A TE) </a:t>
            </a:r>
            <a:r>
              <a:rPr lang="en-US" u="sng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and</a:t>
            </a:r>
            <a:r>
              <a:rPr lang="en-US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 </a:t>
            </a:r>
            <a:r>
              <a:rPr lang="en-US" dirty="0">
                <a:latin typeface="Open Sans" pitchFamily="2" charset="0"/>
                <a:ea typeface="Open Sans" pitchFamily="2" charset="0"/>
                <a:cs typeface="Open Sans" pitchFamily="2" charset="0"/>
              </a:rPr>
              <a:t>CMPE 452 Neural Networks (List B TE</a:t>
            </a:r>
            <a:r>
              <a:rPr lang="en-US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);</a:t>
            </a:r>
            <a:endParaRPr lang="en-US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2. ELEC </a:t>
            </a:r>
            <a:r>
              <a:rPr lang="en-US" dirty="0">
                <a:latin typeface="Open Sans" pitchFamily="2" charset="0"/>
                <a:ea typeface="Open Sans" pitchFamily="2" charset="0"/>
                <a:cs typeface="Open Sans" pitchFamily="2" charset="0"/>
              </a:rPr>
              <a:t>474 Machine Vision (List A TE) </a:t>
            </a:r>
            <a:r>
              <a:rPr lang="en-US" u="sng" dirty="0">
                <a:latin typeface="Open Sans" pitchFamily="2" charset="0"/>
                <a:ea typeface="Open Sans" pitchFamily="2" charset="0"/>
                <a:cs typeface="Open Sans" pitchFamily="2" charset="0"/>
              </a:rPr>
              <a:t>and</a:t>
            </a:r>
            <a:r>
              <a:rPr lang="en-US" dirty="0">
                <a:latin typeface="Open Sans" pitchFamily="2" charset="0"/>
                <a:ea typeface="Open Sans" pitchFamily="2" charset="0"/>
                <a:cs typeface="Open Sans" pitchFamily="2" charset="0"/>
              </a:rPr>
              <a:t> CMPE 457 Image Processing &amp; Computer Vision (List B TE</a:t>
            </a:r>
            <a:r>
              <a:rPr lang="en-US" dirty="0" smtClean="0">
                <a:latin typeface="Open Sans" pitchFamily="2" charset="0"/>
                <a:ea typeface="Open Sans" pitchFamily="2" charset="0"/>
                <a:cs typeface="Open Sans" pitchFamily="2" charset="0"/>
              </a:rPr>
              <a:t>).</a:t>
            </a:r>
            <a:endParaRPr lang="en-US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019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CCB57-5529-F45C-0D8F-C45FC3F66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Prerequisites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D627E-C6A3-F687-D234-026AB99475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Prerequisites: capture material necessary to do the course </a:t>
            </a:r>
          </a:p>
          <a:p>
            <a:pPr lvl="2"/>
            <a:r>
              <a:rPr lang="en-US" dirty="0"/>
              <a:t>If the professor thought you could do the course without knowing that material, it would not have been made a prerequisite </a:t>
            </a:r>
          </a:p>
          <a:p>
            <a:r>
              <a:rPr lang="en-US" dirty="0"/>
              <a:t>P</a:t>
            </a:r>
            <a:r>
              <a:rPr lang="en-US" dirty="0" smtClean="0"/>
              <a:t>rerequisites </a:t>
            </a:r>
            <a:r>
              <a:rPr lang="en-US" dirty="0"/>
              <a:t>only waived in exceptional </a:t>
            </a:r>
            <a:r>
              <a:rPr lang="en-US" dirty="0" smtClean="0"/>
              <a:t>circumstances. Process:</a:t>
            </a:r>
          </a:p>
          <a:p>
            <a:pPr lvl="2"/>
            <a:r>
              <a:rPr lang="en-US" dirty="0" smtClean="0">
                <a:solidFill>
                  <a:srgbClr val="B90E31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the instructor </a:t>
            </a:r>
            <a:r>
              <a:rPr lang="en-US" dirty="0">
                <a:solidFill>
                  <a:srgbClr val="B90E31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of the course for which the waiver is required must approve the waiver </a:t>
            </a:r>
            <a:r>
              <a:rPr lang="en-US" dirty="0" smtClean="0">
                <a:solidFill>
                  <a:srgbClr val="B90E31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in </a:t>
            </a:r>
            <a:r>
              <a:rPr lang="en-US" dirty="0">
                <a:solidFill>
                  <a:srgbClr val="B90E31"/>
                </a:solidFill>
                <a:latin typeface="Open Sans SemiBold" pitchFamily="2" charset="0"/>
                <a:ea typeface="Open Sans SemiBold" pitchFamily="2" charset="0"/>
                <a:cs typeface="Open Sans SemiBold" pitchFamily="2" charset="0"/>
              </a:rPr>
              <a:t>writing (sign the form or provide the approval over the email)</a:t>
            </a:r>
          </a:p>
          <a:p>
            <a:pPr lvl="2"/>
            <a:r>
              <a:rPr lang="en-US" dirty="0" smtClean="0"/>
              <a:t>Student then submits </a:t>
            </a:r>
            <a:r>
              <a:rPr lang="en-US" dirty="0"/>
              <a:t>the </a:t>
            </a:r>
            <a:r>
              <a:rPr lang="en-US" dirty="0" smtClean="0"/>
              <a:t>approved prerequisite waiver request or signed form to the </a:t>
            </a:r>
            <a:r>
              <a:rPr lang="en-US" dirty="0"/>
              <a:t>Undergraduate Program Assistant </a:t>
            </a:r>
            <a:r>
              <a:rPr lang="en-US" dirty="0" smtClean="0"/>
              <a:t>for the ECE Undergrad </a:t>
            </a:r>
            <a:r>
              <a:rPr lang="en-US" dirty="0"/>
              <a:t>Chair </a:t>
            </a:r>
            <a:r>
              <a:rPr lang="en-US" dirty="0" smtClean="0"/>
              <a:t>consideration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FORM</a:t>
            </a:r>
            <a:r>
              <a:rPr lang="en-US" dirty="0"/>
              <a:t>: </a:t>
            </a:r>
            <a:r>
              <a:rPr lang="en-US" sz="1400" b="0" dirty="0" smtClean="0">
                <a:solidFill>
                  <a:srgbClr val="0052CC"/>
                </a:solidFill>
                <a:latin typeface="-apple-system"/>
                <a:hlinkClick r:id="rId2"/>
              </a:rPr>
              <a:t>http</a:t>
            </a:r>
            <a:r>
              <a:rPr lang="en-US" sz="1400" b="0" dirty="0">
                <a:solidFill>
                  <a:srgbClr val="0052CC"/>
                </a:solidFill>
                <a:latin typeface="-apple-system"/>
                <a:hlinkClick r:id="rId2"/>
              </a:rPr>
              <a:t>://</a:t>
            </a:r>
            <a:r>
              <a:rPr lang="en-US" sz="1400" b="0" dirty="0" smtClean="0">
                <a:solidFill>
                  <a:srgbClr val="0052CC"/>
                </a:solidFill>
                <a:latin typeface="-apple-system"/>
                <a:hlinkClick r:id="rId2"/>
              </a:rPr>
              <a:t>my.engineering.queensu.ca/Current-Students/Registration-Guide/files/Prerequisite_CorequisiteWaiver.pdf</a:t>
            </a:r>
            <a:endParaRPr lang="en-US" sz="1400" b="0" dirty="0">
              <a:solidFill>
                <a:srgbClr val="0052CC"/>
              </a:solidFill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190296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>
                <a:latin typeface="Open Sans ExtraBold"/>
                <a:ea typeface="Open Sans ExtraBold"/>
                <a:cs typeface="Open Sans ExtraBold"/>
              </a:rPr>
              <a:t>Technical</a:t>
            </a:r>
            <a:r>
              <a:rPr lang="en-US" sz="22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en-US" sz="2200" dirty="0">
                <a:latin typeface="Open Sans ExtraBold"/>
                <a:ea typeface="Open Sans ExtraBold"/>
                <a:cs typeface="Open Sans ExtraBold"/>
              </a:rPr>
              <a:t>Electives in </a:t>
            </a:r>
            <a:r>
              <a:rPr lang="en-US" sz="2200" dirty="0" smtClean="0">
                <a:latin typeface="Open Sans ExtraBold"/>
                <a:ea typeface="Open Sans ExtraBold"/>
                <a:cs typeface="Open Sans ExtraBold"/>
              </a:rPr>
              <a:t>Electrical </a:t>
            </a:r>
            <a:r>
              <a:rPr lang="en-US" sz="2200" dirty="0">
                <a:latin typeface="Open Sans ExtraBold"/>
                <a:ea typeface="Open Sans ExtraBold"/>
                <a:cs typeface="Open Sans ExtraBold"/>
              </a:rPr>
              <a:t>Engineering</a:t>
            </a:r>
            <a:r>
              <a:rPr lang="en-US" sz="2200" dirty="0">
                <a:latin typeface="Open Sans Semibold"/>
                <a:ea typeface="Open Sans Semibold"/>
                <a:cs typeface="Open Sans Semibold"/>
              </a:rPr>
              <a:t> – </a:t>
            </a:r>
            <a:r>
              <a:rPr lang="en-US" sz="2200" dirty="0">
                <a:latin typeface="Open Sans Semibold"/>
                <a:ea typeface="Open Sans Semibold"/>
                <a:cs typeface="Open Sans Semibold"/>
                <a:hlinkClick r:id="rId2"/>
              </a:rPr>
              <a:t>prerequisite flowchart</a:t>
            </a:r>
            <a:endParaRPr lang="en-CA" sz="2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438" y="1134208"/>
            <a:ext cx="8000999" cy="5846883"/>
          </a:xfrm>
        </p:spPr>
      </p:pic>
    </p:spTree>
    <p:extLst>
      <p:ext uri="{BB962C8B-B14F-4D97-AF65-F5344CB8AC3E}">
        <p14:creationId xmlns:p14="http://schemas.microsoft.com/office/powerpoint/2010/main" val="340909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32D8-D95E-5778-417E-D59B7BCB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Course</a:t>
            </a:r>
            <a:r>
              <a:rPr lang="en-US" b="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en-US" dirty="0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F7FD6-0916-58B3-352E-C5A1C99B4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585" y="1285197"/>
            <a:ext cx="10897090" cy="525486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Use your degree planning spreadsheet to verify that all program requirements will be met</a:t>
            </a:r>
          </a:p>
          <a:p>
            <a:r>
              <a:rPr lang="en-US" dirty="0">
                <a:latin typeface="Open Sans"/>
                <a:ea typeface="Open Sans"/>
                <a:cs typeface="Open Sans"/>
              </a:rPr>
              <a:t>Follow Calendar &amp; all preregistration instructions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>
                <a:latin typeface="Open Sans"/>
                <a:ea typeface="Open Sans"/>
                <a:cs typeface="Open Sans"/>
              </a:rPr>
              <a:t>Confirm core courses are preloaded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>
                <a:latin typeface="Open Sans"/>
                <a:ea typeface="Open Sans"/>
                <a:cs typeface="Open Sans"/>
              </a:rPr>
              <a:t>Select electives (technical and/or complementary studies)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>
                <a:latin typeface="Open Sans"/>
                <a:ea typeface="Open Sans"/>
                <a:cs typeface="Open Sans"/>
              </a:rPr>
              <a:t>Check course prerequisites and </a:t>
            </a:r>
            <a:r>
              <a:rPr lang="en-US" dirty="0">
                <a:solidFill>
                  <a:srgbClr val="B90E31"/>
                </a:solidFill>
                <a:latin typeface="Open Sans SemiBold"/>
                <a:ea typeface="Open Sans SemiBold"/>
                <a:cs typeface="Open Sans SemiBold"/>
              </a:rPr>
              <a:t>exclusions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>
                <a:latin typeface="Open Sans"/>
                <a:ea typeface="Open Sans"/>
                <a:cs typeface="Open Sans"/>
              </a:rPr>
              <a:t>Submit substitution requests for courses outside ECE that are not listed as official technical electives (CISC, MECH, MTHE)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>
                <a:latin typeface="Open Sans"/>
                <a:ea typeface="Open Sans"/>
                <a:cs typeface="Open Sans"/>
              </a:rPr>
              <a:t>AVOID </a:t>
            </a:r>
            <a:r>
              <a:rPr lang="en-US" dirty="0">
                <a:solidFill>
                  <a:srgbClr val="B90E31"/>
                </a:solidFill>
                <a:latin typeface="Open Sans"/>
                <a:ea typeface="Open Sans"/>
                <a:cs typeface="Open Sans"/>
              </a:rPr>
              <a:t>Negative Service Indicators</a:t>
            </a:r>
            <a:r>
              <a:rPr lang="en-US" dirty="0">
                <a:latin typeface="Open Sans"/>
                <a:ea typeface="Open Sans"/>
                <a:cs typeface="Open Sans"/>
              </a:rPr>
              <a:t> (SOLUS account, unpaid tuition). </a:t>
            </a:r>
            <a:r>
              <a:rPr lang="en-US" dirty="0">
                <a:latin typeface="Open Sans"/>
                <a:ea typeface="Open Sans"/>
                <a:cs typeface="Open Sans"/>
                <a:hlinkClick r:id="rId2"/>
              </a:rPr>
              <a:t>Log on to SOLUS</a:t>
            </a:r>
            <a:r>
              <a:rPr lang="en-US" dirty="0">
                <a:latin typeface="Open Sans"/>
                <a:ea typeface="Open Sans"/>
                <a:cs typeface="Open Sans"/>
              </a:rPr>
              <a:t> to view your financial account to see if you have any outstanding debts. The University Registrar's Office can be reached at </a:t>
            </a:r>
            <a:r>
              <a:rPr lang="en-US" dirty="0">
                <a:latin typeface="Open Sans"/>
                <a:ea typeface="Open Sans"/>
                <a:cs typeface="Open Sans"/>
                <a:hlinkClick r:id="rId3"/>
              </a:rPr>
              <a:t>solus@queensu.ca</a:t>
            </a:r>
            <a:r>
              <a:rPr lang="en-US" dirty="0">
                <a:latin typeface="Open Sans"/>
                <a:ea typeface="Open Sans"/>
                <a:cs typeface="Open Sans"/>
              </a:rPr>
              <a:t> about registration or payment.</a:t>
            </a:r>
            <a:endParaRPr lang="en-US" dirty="0"/>
          </a:p>
          <a:p>
            <a:r>
              <a:rPr lang="en-US" dirty="0">
                <a:latin typeface="Open Sans"/>
                <a:ea typeface="Open Sans"/>
                <a:cs typeface="Open Sans"/>
              </a:rPr>
              <a:t>Respect deadlines to avoid difficulties (Add/Drop courses)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358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Internship</a:t>
            </a:r>
            <a:r>
              <a:rPr lang="en-US" dirty="0" smtClean="0"/>
              <a:t> </a:t>
            </a:r>
            <a:r>
              <a:rPr lang="en-US" dirty="0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or QIUP</a:t>
            </a:r>
            <a:endParaRPr lang="en-CA" dirty="0">
              <a:latin typeface="Open Sans ExtraBold" pitchFamily="2" charset="0"/>
              <a:ea typeface="Open Sans ExtraBold" pitchFamily="2" charset="0"/>
              <a:cs typeface="Open Sans ExtraBol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As an Engineering and Applied Science student, you </a:t>
            </a:r>
            <a:r>
              <a:rPr lang="en-US" dirty="0" smtClean="0"/>
              <a:t>are eligible to receive 3.5 academic credits </a:t>
            </a:r>
            <a:r>
              <a:rPr lang="en-US" dirty="0"/>
              <a:t>for </a:t>
            </a:r>
            <a:r>
              <a:rPr lang="en-US" dirty="0" smtClean="0"/>
              <a:t>participating in the internship program. </a:t>
            </a:r>
          </a:p>
          <a:p>
            <a:r>
              <a:rPr lang="en-US" dirty="0"/>
              <a:t>Your diploma will read: Bachelor of Applied Science, Major in Computer Engineering or Electrical Engineering with Professional Internship. </a:t>
            </a:r>
          </a:p>
          <a:p>
            <a:r>
              <a:rPr lang="en-US" dirty="0" smtClean="0"/>
              <a:t>Students are </a:t>
            </a:r>
            <a:r>
              <a:rPr lang="en-US" dirty="0"/>
              <a:t>required to complete a work term report or seminar for evaluation at the end of </a:t>
            </a:r>
            <a:r>
              <a:rPr lang="en-US" dirty="0" smtClean="0"/>
              <a:t>their </a:t>
            </a:r>
            <a:r>
              <a:rPr lang="en-US" dirty="0"/>
              <a:t>internship, as well as successful employer performance evaluations after four, eight and twelve months. </a:t>
            </a:r>
            <a:endParaRPr lang="en-US" dirty="0" smtClean="0"/>
          </a:p>
          <a:p>
            <a:r>
              <a:rPr lang="en-US" dirty="0" smtClean="0"/>
              <a:t>Note, ELEC and CMPE programs accept</a:t>
            </a:r>
            <a:r>
              <a:rPr lang="en-US" dirty="0"/>
              <a:t> APSC 303 as </a:t>
            </a:r>
            <a:r>
              <a:rPr lang="en-US" dirty="0" smtClean="0"/>
              <a:t>a List B technical elective. </a:t>
            </a:r>
            <a:r>
              <a:rPr lang="en-US" dirty="0"/>
              <a:t>Credit may only be granted to students who have successfully fulfilled the necessary requirements to receive the Professional Internship designation.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91527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72EC5-9CD6-1969-C72D-213F4706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Semibold"/>
                <a:ea typeface="Open Sans Semibold"/>
                <a:cs typeface="Open Sans Semibold"/>
              </a:rPr>
              <a:t>Degree Planning </a:t>
            </a:r>
            <a:r>
              <a:rPr lang="en-US" dirty="0" smtClean="0">
                <a:latin typeface="Open Sans Semibold"/>
                <a:ea typeface="Open Sans Semibold"/>
                <a:cs typeface="Open Sans Semibold"/>
              </a:rPr>
              <a:t>Spreadsheet – </a:t>
            </a:r>
            <a:r>
              <a:rPr lang="en-US" sz="2000" dirty="0" smtClean="0">
                <a:solidFill>
                  <a:schemeClr val="tx1"/>
                </a:solidFill>
                <a:latin typeface="Open Sans Semibold"/>
                <a:ea typeface="Open Sans Semibold"/>
                <a:cs typeface="Open Sans Semibold"/>
              </a:rPr>
              <a:t>helps to stay on track with your studies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309F5-8D7F-3437-7404-89EA155B58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  <a:hlinkClick r:id="rId2"/>
              </a:rPr>
              <a:t>Electrical Engineering</a:t>
            </a:r>
            <a:endParaRPr lang="en-US" dirty="0">
              <a:latin typeface="Open Sans"/>
              <a:ea typeface="Open Sans"/>
              <a:cs typeface="Open Sans"/>
            </a:endParaRPr>
          </a:p>
          <a:p>
            <a:r>
              <a:rPr lang="en-US" dirty="0">
                <a:latin typeface="Open Sans"/>
                <a:ea typeface="Open Sans"/>
                <a:cs typeface="Open Sans"/>
                <a:hlinkClick r:id="rId3"/>
              </a:rPr>
              <a:t>Computer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88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5381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AE944-03DF-9E98-A861-3EFDD6CDD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85" y="573194"/>
            <a:ext cx="10897200" cy="606869"/>
          </a:xfrm>
        </p:spPr>
        <p:txBody>
          <a:bodyPr/>
          <a:lstStyle/>
          <a:p>
            <a:r>
              <a:rPr lang="en-US" dirty="0">
                <a:latin typeface="Open Sans Semibold"/>
                <a:ea typeface="Open Sans Semibold"/>
                <a:cs typeface="Open Sans Semibold"/>
              </a:rPr>
              <a:t>Academic Calendar and Registration Dates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CAC4F-34C3-67A3-9A3A-6253A1EC3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585" y="1331092"/>
            <a:ext cx="10897090" cy="528951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dirty="0"/>
              <a:t>July 17 –</a:t>
            </a:r>
            <a:r>
              <a:rPr lang="en-US" b="1" dirty="0">
                <a:hlinkClick r:id="rId2"/>
              </a:rPr>
              <a:t>Shopping Cart open/Enrolment Appointment</a:t>
            </a:r>
            <a:r>
              <a:rPr lang="en-US" dirty="0"/>
              <a:t> times show in SOLUS</a:t>
            </a:r>
          </a:p>
          <a:p>
            <a:pPr marL="0" indent="0">
              <a:buNone/>
            </a:pPr>
            <a:r>
              <a:rPr lang="en-US" dirty="0"/>
              <a:t>July 21 – 31 – </a:t>
            </a:r>
            <a:r>
              <a:rPr lang="en-US" b="1" dirty="0">
                <a:hlinkClick r:id="rId3"/>
              </a:rPr>
              <a:t>Course Selection</a:t>
            </a:r>
            <a:r>
              <a:rPr lang="en-US" dirty="0"/>
              <a:t> begins as per </a:t>
            </a:r>
            <a:r>
              <a:rPr lang="en-US" b="1" dirty="0">
                <a:hlinkClick r:id="rId2"/>
              </a:rPr>
              <a:t>Enrolment Appointments</a:t>
            </a:r>
            <a:r>
              <a:rPr lang="en-US" dirty="0"/>
              <a:t> in SOLUS</a:t>
            </a:r>
          </a:p>
          <a:p>
            <a:pPr marL="0" indent="0">
              <a:buNone/>
            </a:pPr>
            <a:r>
              <a:rPr lang="en-US" dirty="0"/>
              <a:t>Aug 2-6 -  </a:t>
            </a:r>
            <a:r>
              <a:rPr lang="en-US" b="1" dirty="0">
                <a:hlinkClick r:id="rId3"/>
              </a:rPr>
              <a:t>Course Selection</a:t>
            </a:r>
            <a:r>
              <a:rPr lang="en-US" dirty="0"/>
              <a:t> reopens in SOLUS with many enrolment restrictions lifted</a:t>
            </a:r>
          </a:p>
          <a:p>
            <a:pPr marL="0" indent="0">
              <a:buNone/>
            </a:pPr>
            <a:r>
              <a:rPr lang="en-US" dirty="0"/>
              <a:t>August 21 - </a:t>
            </a:r>
            <a:r>
              <a:rPr lang="en-CA" b="1" dirty="0">
                <a:hlinkClick r:id="rId4"/>
              </a:rPr>
              <a:t>Open Enrolment</a:t>
            </a:r>
            <a:r>
              <a:rPr lang="en-CA" dirty="0"/>
              <a:t> in SOLUS begins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August 30, 31, Sept 1 – FEAS Supplemental exams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Sept 5 - </a:t>
            </a:r>
            <a:r>
              <a:rPr lang="en-CA" dirty="0"/>
              <a:t>Fall term classes begin</a:t>
            </a:r>
          </a:p>
          <a:p>
            <a:pPr marL="0" indent="0">
              <a:buNone/>
            </a:pPr>
            <a:r>
              <a:rPr lang="en-US" dirty="0"/>
              <a:t>Sept 19 - Last date to </a:t>
            </a:r>
            <a:r>
              <a:rPr lang="en-US" b="1" dirty="0">
                <a:hlinkClick r:id="rId5"/>
              </a:rPr>
              <a:t>add a fall term or multi-term class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53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1F663-8856-18E3-00AF-3FF458FA3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Online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AB630-AD30-1E93-26A2-BCFAFA61E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695" y="1126025"/>
            <a:ext cx="10897090" cy="543731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800"/>
              </a:spcAft>
            </a:pPr>
            <a:r>
              <a:rPr lang="en-US" sz="1400" b="1" dirty="0" smtClean="0">
                <a:latin typeface="Open Sans"/>
                <a:ea typeface="Open Sans"/>
                <a:cs typeface="Open Sans"/>
                <a:hlinkClick r:id="rId2"/>
              </a:rPr>
              <a:t>Academic Calendar 2023-2024</a:t>
            </a:r>
            <a:r>
              <a:rPr lang="en-US" sz="1400" dirty="0" smtClean="0">
                <a:latin typeface="Open Sans"/>
                <a:ea typeface="Open Sans"/>
                <a:cs typeface="Open Sans"/>
              </a:rPr>
              <a:t>, </a:t>
            </a:r>
            <a:r>
              <a:rPr lang="en-US" sz="1400" dirty="0">
                <a:latin typeface="Open Sans"/>
                <a:ea typeface="Open Sans"/>
                <a:cs typeface="Open Sans"/>
                <a:hlinkClick r:id="rId2"/>
              </a:rPr>
              <a:t>Academic Plans</a:t>
            </a:r>
            <a:r>
              <a:rPr lang="en-US" sz="1400" dirty="0">
                <a:latin typeface="Open Sans"/>
                <a:ea typeface="Open Sans"/>
                <a:cs typeface="Open Sans"/>
              </a:rPr>
              <a:t> and course information; FEAS Policies and </a:t>
            </a:r>
            <a:r>
              <a:rPr lang="en-US" sz="1400" dirty="0" smtClean="0">
                <a:latin typeface="Open Sans"/>
                <a:ea typeface="Open Sans"/>
                <a:cs typeface="Open Sans"/>
              </a:rPr>
              <a:t>Regulations;</a:t>
            </a:r>
          </a:p>
          <a:p>
            <a:pPr>
              <a:spcAft>
                <a:spcPts val="800"/>
              </a:spcAft>
            </a:pPr>
            <a:r>
              <a:rPr lang="en-CA" b="1" dirty="0" smtClean="0">
                <a:hlinkClick r:id="rId3"/>
              </a:rPr>
              <a:t>Registrar </a:t>
            </a:r>
            <a:r>
              <a:rPr lang="en-CA" b="1" dirty="0">
                <a:hlinkClick r:id="rId3"/>
              </a:rPr>
              <a:t>&amp; Financial Aid </a:t>
            </a:r>
            <a:r>
              <a:rPr lang="en-CA" b="1" dirty="0" smtClean="0">
                <a:hlinkClick r:id="rId3"/>
              </a:rPr>
              <a:t>Services</a:t>
            </a:r>
            <a:r>
              <a:rPr lang="en-CA" b="1" dirty="0" smtClean="0"/>
              <a:t>:</a:t>
            </a:r>
            <a:endParaRPr lang="en-CA" b="1" dirty="0"/>
          </a:p>
          <a:p>
            <a:pPr marL="914400" lvl="4" indent="0">
              <a:spcAft>
                <a:spcPts val="800"/>
              </a:spcAft>
              <a:buNone/>
            </a:pPr>
            <a:r>
              <a:rPr lang="en-US" sz="1100" dirty="0" smtClean="0">
                <a:latin typeface="Open Sans"/>
                <a:ea typeface="Open Sans"/>
                <a:cs typeface="Open Sans"/>
                <a:hlinkClick r:id="rId4"/>
              </a:rPr>
              <a:t>Tuition</a:t>
            </a:r>
            <a:r>
              <a:rPr lang="en-US" sz="1100" dirty="0">
                <a:latin typeface="Open Sans"/>
                <a:ea typeface="Open Sans"/>
                <a:cs typeface="Open Sans"/>
              </a:rPr>
              <a:t>, Graduation, </a:t>
            </a:r>
            <a:r>
              <a:rPr lang="en-US" sz="1100" dirty="0">
                <a:latin typeface="Open Sans"/>
                <a:ea typeface="Open Sans"/>
                <a:cs typeface="Open Sans"/>
                <a:hlinkClick r:id="rId5"/>
              </a:rPr>
              <a:t>Sessional Dates </a:t>
            </a:r>
            <a:r>
              <a:rPr lang="en-US" sz="1100" dirty="0">
                <a:latin typeface="Open Sans"/>
                <a:ea typeface="Open Sans"/>
                <a:cs typeface="Open Sans"/>
              </a:rPr>
              <a:t>etc.</a:t>
            </a:r>
          </a:p>
          <a:p>
            <a:pPr lvl="3">
              <a:spcAft>
                <a:spcPts val="800"/>
              </a:spcAft>
              <a:buFont typeface="Calibri"/>
              <a:buChar char="-"/>
            </a:pPr>
            <a:r>
              <a:rPr lang="en-US" sz="1200" dirty="0" err="1">
                <a:latin typeface="Open Sans"/>
                <a:ea typeface="Open Sans"/>
                <a:cs typeface="Open Sans"/>
                <a:hlinkClick r:id="rId6"/>
              </a:rPr>
              <a:t>Solus</a:t>
            </a:r>
            <a:r>
              <a:rPr lang="en-US" sz="1200" dirty="0">
                <a:latin typeface="Open Sans"/>
                <a:ea typeface="Open Sans"/>
                <a:cs typeface="Open Sans"/>
                <a:hlinkClick r:id="rId6"/>
              </a:rPr>
              <a:t> Tutorials</a:t>
            </a:r>
            <a:r>
              <a:rPr lang="en-US" sz="1200" dirty="0">
                <a:latin typeface="Open Sans"/>
                <a:ea typeface="Open Sans"/>
                <a:cs typeface="Open Sans"/>
              </a:rPr>
              <a:t>;</a:t>
            </a:r>
          </a:p>
          <a:p>
            <a:pPr marL="0" lvl="2" indent="228600">
              <a:spcAft>
                <a:spcPts val="800"/>
              </a:spcAft>
              <a:buFont typeface="Arial"/>
              <a:buChar char="•"/>
            </a:pPr>
            <a:r>
              <a:rPr lang="en-US" b="1" dirty="0">
                <a:hlinkClick r:id="rId7"/>
              </a:rPr>
              <a:t>FEAS</a:t>
            </a:r>
            <a:endParaRPr lang="en-US" b="1" dirty="0"/>
          </a:p>
          <a:p>
            <a:pPr lvl="2">
              <a:spcAft>
                <a:spcPts val="800"/>
              </a:spcAft>
            </a:pPr>
            <a:r>
              <a:rPr lang="en-US" sz="1400" dirty="0">
                <a:latin typeface="Open Sans"/>
                <a:ea typeface="Open Sans"/>
                <a:cs typeface="Open Sans"/>
                <a:hlinkClick r:id="rId8"/>
              </a:rPr>
              <a:t>FORMS</a:t>
            </a:r>
            <a:r>
              <a:rPr lang="en-US" sz="1400" dirty="0">
                <a:latin typeface="Open Sans"/>
                <a:ea typeface="Open Sans"/>
                <a:cs typeface="Open Sans"/>
              </a:rPr>
              <a:t>: Substitution request, Incomplete Grade Request, Late Course Add/Drop requests, Waivers etc.;</a:t>
            </a:r>
            <a:endParaRPr lang="en-US" dirty="0"/>
          </a:p>
          <a:p>
            <a:pPr lvl="2">
              <a:spcAft>
                <a:spcPts val="800"/>
              </a:spcAft>
            </a:pPr>
            <a:r>
              <a:rPr lang="en-US" sz="1400" dirty="0">
                <a:latin typeface="Open Sans"/>
                <a:ea typeface="Open Sans"/>
                <a:cs typeface="Open Sans"/>
              </a:rPr>
              <a:t>FEAS Student Services resources: academic considerations, accommodations, embedded counsellors, dual degree, supplemental exam, awards etc. </a:t>
            </a:r>
          </a:p>
          <a:p>
            <a:pPr marL="0" lvl="2" indent="228600">
              <a:spcAft>
                <a:spcPts val="800"/>
              </a:spcAft>
              <a:buFont typeface="Arial"/>
              <a:buChar char="•"/>
            </a:pPr>
            <a:r>
              <a:rPr lang="en-US" b="1" dirty="0">
                <a:hlinkClick r:id="rId9"/>
              </a:rPr>
              <a:t>ECE</a:t>
            </a:r>
            <a:endParaRPr lang="en-US" b="1" dirty="0"/>
          </a:p>
          <a:p>
            <a:pPr lvl="2">
              <a:spcAft>
                <a:spcPts val="800"/>
              </a:spcAft>
            </a:pPr>
            <a:r>
              <a:rPr lang="en-US" sz="1400" dirty="0">
                <a:latin typeface="Open Sans"/>
                <a:ea typeface="Open Sans"/>
                <a:cs typeface="Open Sans"/>
              </a:rPr>
              <a:t>ECE Degree Planning Spreadsheets, Pre-requisite Charts, Course Information</a:t>
            </a:r>
            <a:endParaRPr lang="en-US" sz="1200" dirty="0">
              <a:latin typeface="Open Sans"/>
              <a:ea typeface="Open Sans"/>
              <a:cs typeface="Open Sans"/>
            </a:endParaRPr>
          </a:p>
          <a:p>
            <a:pPr lvl="2">
              <a:spcAft>
                <a:spcPts val="800"/>
              </a:spcAft>
            </a:pPr>
            <a:r>
              <a:rPr lang="en-US" sz="1400" dirty="0">
                <a:latin typeface="Open Sans"/>
                <a:ea typeface="Open Sans"/>
                <a:cs typeface="Open Sans"/>
              </a:rPr>
              <a:t>ECE UG WIKI</a:t>
            </a:r>
          </a:p>
          <a:p>
            <a:pPr lvl="2">
              <a:spcAft>
                <a:spcPts val="800"/>
              </a:spcAft>
            </a:pPr>
            <a:r>
              <a:rPr lang="en-US" sz="1400" dirty="0">
                <a:latin typeface="Open Sans"/>
                <a:ea typeface="Open Sans"/>
                <a:cs typeface="Open Sans"/>
                <a:hlinkClick r:id="rId10"/>
              </a:rPr>
              <a:t>ECE Faculty</a:t>
            </a:r>
            <a:endParaRPr lang="en-US" sz="1400" dirty="0">
              <a:latin typeface="Open Sans"/>
              <a:ea typeface="Open Sans"/>
              <a:cs typeface="Open Sans"/>
            </a:endParaRPr>
          </a:p>
          <a:p>
            <a:pPr lvl="2">
              <a:spcAft>
                <a:spcPts val="800"/>
              </a:spcAft>
            </a:pPr>
            <a:r>
              <a:rPr lang="en-US" sz="1400" dirty="0">
                <a:latin typeface="Open Sans"/>
                <a:ea typeface="Open Sans"/>
                <a:cs typeface="Open Sans"/>
                <a:hlinkClick r:id="rId11"/>
              </a:rPr>
              <a:t>Booking an appointment with the advisor</a:t>
            </a:r>
            <a:endParaRPr lang="en-US" sz="1400" dirty="0"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128277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9697D-9209-4A0A-980D-532EF837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 ExtraBold"/>
                <a:ea typeface="Open Sans ExtraBold"/>
                <a:cs typeface="Open Sans ExtraBold"/>
              </a:rPr>
              <a:t>Curriculum Updates </a:t>
            </a:r>
            <a:endParaRPr lang="en-US" dirty="0">
              <a:latin typeface="Open Sans ExtraBold" pitchFamily="2" charset="0"/>
              <a:ea typeface="Open Sans ExtraBold" pitchFamily="2" charset="0"/>
              <a:cs typeface="Open Sans ExtraBold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49177-FBCE-1471-C2DB-7EA7B2AFA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585" y="1134208"/>
            <a:ext cx="10897090" cy="555615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AutoNum type="arabicPeriod"/>
            </a:pPr>
            <a:r>
              <a:rPr lang="en-US" dirty="0">
                <a:latin typeface="Open Sans"/>
                <a:ea typeface="Open Sans"/>
                <a:cs typeface="Open Sans"/>
              </a:rPr>
              <a:t>Computer Engineering Program change:</a:t>
            </a:r>
            <a:endParaRPr lang="en-US" dirty="0"/>
          </a:p>
          <a:p>
            <a:pPr marL="1371600" lvl="3" indent="-342900">
              <a:buFont typeface="Wingdings" panose="020B0604020202020204" pitchFamily="34" charset="0"/>
              <a:buChar char="Ø"/>
            </a:pPr>
            <a:r>
              <a:rPr lang="en-US" dirty="0">
                <a:latin typeface="Open Sans"/>
                <a:ea typeface="Open Sans"/>
                <a:cs typeface="Open Sans"/>
              </a:rPr>
              <a:t>reorganization of Electives Lists, combining Elective Lists B and C into a single List B and correspondingly adjusting the program graduation requirements.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>
                <a:latin typeface="Open Sans"/>
                <a:ea typeface="Open Sans"/>
                <a:cs typeface="Open Sans"/>
              </a:rPr>
              <a:t>CMPE 365 (Algorithms), CMPE 320 (S/W Development) are replaced with ELEC 379 and ELEC 376;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>
                <a:latin typeface="Open Sans"/>
                <a:ea typeface="Open Sans"/>
                <a:cs typeface="Open Sans"/>
              </a:rPr>
              <a:t>APSC 200/293 is replaced by ELEC 290 Electrical and Computer Engineering Design and Practice;</a:t>
            </a:r>
          </a:p>
          <a:p>
            <a:pPr marL="342900" indent="-342900">
              <a:buAutoNum type="arabicPeriod"/>
            </a:pPr>
            <a:r>
              <a:rPr lang="en-US" dirty="0">
                <a:latin typeface="Open Sans"/>
                <a:ea typeface="Open Sans"/>
                <a:cs typeface="Open Sans"/>
              </a:rPr>
              <a:t>ELEC 299 Mechatronics Project is replaced by ELEC 292 Introduction to Data Science course.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>
                <a:latin typeface="Open Sans"/>
                <a:ea typeface="Open Sans"/>
                <a:cs typeface="Open Sans"/>
              </a:rPr>
              <a:t>New elective courses: </a:t>
            </a:r>
            <a:endParaRPr lang="en-US" dirty="0"/>
          </a:p>
          <a:p>
            <a:pPr marL="1200150" lvl="4" indent="-285750">
              <a:buFont typeface="Courier New" panose="020B0604020202020204" pitchFamily="34" charset="0"/>
              <a:buChar char="o"/>
            </a:pPr>
            <a:r>
              <a:rPr lang="en-US" dirty="0">
                <a:latin typeface="Open Sans"/>
                <a:ea typeface="Open Sans"/>
                <a:cs typeface="Open Sans"/>
              </a:rPr>
              <a:t>ELEC 345 Sensor Fabrication Technologies (EE, CE)</a:t>
            </a:r>
            <a:endParaRPr lang="en-US" dirty="0"/>
          </a:p>
          <a:p>
            <a:pPr marL="1200150" lvl="4" indent="-285750">
              <a:buFont typeface="Courier New" panose="020B0604020202020204" pitchFamily="34" charset="0"/>
              <a:buChar char="o"/>
            </a:pPr>
            <a:r>
              <a:rPr lang="en-US" dirty="0">
                <a:latin typeface="Open Sans"/>
                <a:ea typeface="Open Sans"/>
                <a:cs typeface="Open Sans"/>
              </a:rPr>
              <a:t>ELEC 475 Computer Vision with Deep Learning (EE, </a:t>
            </a:r>
            <a:r>
              <a:rPr lang="en-US" dirty="0" smtClean="0">
                <a:latin typeface="Open Sans"/>
                <a:ea typeface="Open Sans"/>
                <a:cs typeface="Open Sans"/>
              </a:rPr>
              <a:t>CE)</a:t>
            </a:r>
          </a:p>
          <a:p>
            <a:pPr marL="1200150" lvl="4" indent="-285750">
              <a:buFont typeface="Courier New" panose="020B0604020202020204" pitchFamily="34" charset="0"/>
              <a:buChar char="o"/>
            </a:pPr>
            <a:r>
              <a:rPr lang="en-US" dirty="0" smtClean="0">
                <a:latin typeface="Open Sans"/>
                <a:ea typeface="Open Sans"/>
                <a:cs typeface="Open Sans"/>
              </a:rPr>
              <a:t>ELEC</a:t>
            </a:r>
            <a:r>
              <a:rPr lang="en-US" dirty="0">
                <a:latin typeface="Open Sans"/>
                <a:ea typeface="Open Sans"/>
                <a:cs typeface="Open Sans"/>
              </a:rPr>
              <a:t> 477 Distributed Systems (CE)</a:t>
            </a:r>
          </a:p>
          <a:p>
            <a:pPr marL="1200150" lvl="4" indent="-285750">
              <a:buFont typeface="Courier New" panose="020B0604020202020204" pitchFamily="34" charset="0"/>
              <a:buChar char="o"/>
            </a:pPr>
            <a:r>
              <a:rPr lang="en-US" dirty="0">
                <a:latin typeface="Open Sans"/>
                <a:ea typeface="Open Sans"/>
                <a:cs typeface="Open Sans"/>
              </a:rPr>
              <a:t>MREN 348 Robotics in place of ELEC 448 Introduction to Robotics: Mechanics &amp; Control (EE, CE</a:t>
            </a:r>
            <a:r>
              <a:rPr lang="en-US" dirty="0" smtClean="0">
                <a:latin typeface="Open Sans"/>
                <a:ea typeface="Open Sans"/>
                <a:cs typeface="Open Sans"/>
              </a:rPr>
              <a:t>)</a:t>
            </a:r>
          </a:p>
          <a:p>
            <a:pPr marL="1885950" lvl="6" indent="-285750">
              <a:buFont typeface="Courier New" panose="020B0604020202020204" pitchFamily="34" charset="0"/>
              <a:buChar char="o"/>
            </a:pPr>
            <a:r>
              <a:rPr lang="en-US" i="1" dirty="0" smtClean="0">
                <a:latin typeface="Open Sans"/>
                <a:ea typeface="Open Sans"/>
                <a:cs typeface="Open Sans"/>
              </a:rPr>
              <a:t>(ELEC 425 Machine Learning &amp; ELEC 472 AI won’t be offered; both professors are on sabbatical in 2023-24)</a:t>
            </a:r>
            <a:endParaRPr lang="en-US" i="1" dirty="0">
              <a:latin typeface="Open Sans"/>
              <a:ea typeface="Open Sans"/>
              <a:cs typeface="Open Sans"/>
            </a:endParaRPr>
          </a:p>
          <a:p>
            <a:pPr marL="342900" indent="-342900">
              <a:buAutoNum type="arabicPeriod"/>
            </a:pPr>
            <a:endParaRPr lang="en-US" dirty="0"/>
          </a:p>
          <a:p>
            <a:pPr marL="571500" lvl="1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89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Year CORE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585" y="1230923"/>
            <a:ext cx="10897090" cy="494127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REGULAR Stream</a:t>
            </a:r>
          </a:p>
          <a:p>
            <a:pPr lvl="1"/>
            <a:r>
              <a:rPr lang="en-US" dirty="0" smtClean="0"/>
              <a:t>ELEC 490/8 Capstone Project Course </a:t>
            </a:r>
            <a:r>
              <a:rPr lang="en-US" dirty="0"/>
              <a:t>(Fall-Winter</a:t>
            </a:r>
            <a:r>
              <a:rPr lang="en-US" dirty="0" smtClean="0"/>
              <a:t>), 7 credits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INNOVATION </a:t>
            </a:r>
            <a:r>
              <a:rPr lang="en-US" dirty="0">
                <a:solidFill>
                  <a:srgbClr val="0070C0"/>
                </a:solidFill>
              </a:rPr>
              <a:t>STREAM:</a:t>
            </a:r>
          </a:p>
          <a:p>
            <a:pPr marL="0" indent="0">
              <a:buNone/>
            </a:pPr>
            <a:r>
              <a:rPr lang="en-US" dirty="0"/>
              <a:t>   ELEC 490/8 – Capstone project course (Fall-Winter), 7 credits</a:t>
            </a:r>
          </a:p>
          <a:p>
            <a:pPr marL="0" indent="0">
              <a:buNone/>
            </a:pPr>
            <a:r>
              <a:rPr lang="en-US" dirty="0"/>
              <a:t>   COMM 405 </a:t>
            </a:r>
            <a:r>
              <a:rPr lang="en-CA" dirty="0"/>
              <a:t>New Business Development - Fall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Notes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r>
              <a:rPr lang="en-US" sz="1200" dirty="0"/>
              <a:t>All fourth-year ECE students who have completed the necessary prerequisite courses will be automatically preloaded into the ELEC 490/498 design project course, depending on their program. </a:t>
            </a:r>
            <a:endParaRPr lang="en-US" sz="1200" dirty="0" smtClean="0"/>
          </a:p>
          <a:p>
            <a:r>
              <a:rPr lang="en-US" sz="1200" dirty="0" smtClean="0"/>
              <a:t>Students can self-register in ELEC490/8, or contact your UG Assistant for help in case of a missing prerequisite.</a:t>
            </a:r>
          </a:p>
          <a:p>
            <a:r>
              <a:rPr lang="en-US" sz="1200" dirty="0" smtClean="0"/>
              <a:t>ELEC </a:t>
            </a:r>
            <a:r>
              <a:rPr lang="en-US" sz="1200" dirty="0"/>
              <a:t>490/8 group building </a:t>
            </a:r>
            <a:r>
              <a:rPr lang="en-US" sz="1200" dirty="0" smtClean="0"/>
              <a:t>activities and </a:t>
            </a:r>
            <a:r>
              <a:rPr lang="en-US" sz="1200" dirty="0"/>
              <a:t>project assignments will begin in </a:t>
            </a:r>
            <a:r>
              <a:rPr lang="en-US" sz="1200" dirty="0" smtClean="0"/>
              <a:t>September.</a:t>
            </a:r>
            <a:endParaRPr lang="en-US" sz="1200" dirty="0"/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33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947F6-E74D-58A8-87CD-37AA1C556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Computer Engineering Graduation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AFBEF-4E79-CFFF-7DF4-B6E28E3684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Satisfy the minimum Accreditation Units (AU) set by ECE in each CEAB category </a:t>
            </a:r>
            <a:endParaRPr lang="en-US" dirty="0"/>
          </a:p>
          <a:p>
            <a:r>
              <a:rPr lang="en-US" dirty="0">
                <a:latin typeface="Open Sans"/>
                <a:ea typeface="Open Sans"/>
                <a:cs typeface="Open Sans"/>
              </a:rPr>
              <a:t>Have at least </a:t>
            </a:r>
            <a:r>
              <a:rPr lang="en-US" dirty="0">
                <a:solidFill>
                  <a:srgbClr val="B90E31"/>
                </a:solidFill>
                <a:latin typeface="Open Sans SemiBold"/>
                <a:ea typeface="Open Sans SemiBold"/>
                <a:cs typeface="Open Sans SemiBold"/>
              </a:rPr>
              <a:t>5 four-hundred level </a:t>
            </a:r>
            <a:r>
              <a:rPr lang="en-US" dirty="0">
                <a:latin typeface="Open Sans"/>
                <a:ea typeface="Open Sans"/>
                <a:cs typeface="Open Sans"/>
              </a:rPr>
              <a:t>elective courses</a:t>
            </a:r>
          </a:p>
          <a:p>
            <a:r>
              <a:rPr lang="en-US" dirty="0">
                <a:latin typeface="Open Sans"/>
                <a:ea typeface="Open Sans"/>
                <a:cs typeface="Open Sans"/>
              </a:rPr>
              <a:t>Have at least </a:t>
            </a:r>
            <a:r>
              <a:rPr lang="en-US" dirty="0">
                <a:solidFill>
                  <a:srgbClr val="B90E31"/>
                </a:solidFill>
                <a:latin typeface="Open Sans SemiBold"/>
                <a:ea typeface="Open Sans SemiBold"/>
                <a:cs typeface="Open Sans SemiBold"/>
              </a:rPr>
              <a:t>3 courses </a:t>
            </a:r>
            <a:r>
              <a:rPr lang="en-US" dirty="0">
                <a:latin typeface="Open Sans"/>
                <a:ea typeface="Open Sans"/>
                <a:cs typeface="Open Sans"/>
              </a:rPr>
              <a:t>from Electives Lists A and B that satisfy the Department criteria for </a:t>
            </a:r>
            <a:r>
              <a:rPr lang="en-US" dirty="0">
                <a:solidFill>
                  <a:srgbClr val="B90E31"/>
                </a:solidFill>
                <a:latin typeface="Open Sans SemiBold"/>
                <a:ea typeface="Open Sans SemiBold"/>
                <a:cs typeface="Open Sans SemiBold"/>
              </a:rPr>
              <a:t>qualified accreditation units </a:t>
            </a:r>
            <a:r>
              <a:rPr lang="en-US" dirty="0">
                <a:latin typeface="Open Sans"/>
                <a:ea typeface="Open Sans"/>
                <a:cs typeface="Open Sans"/>
              </a:rPr>
              <a:t>in the categories of engineering science and engineering design </a:t>
            </a:r>
            <a:endParaRPr lang="en-US" dirty="0"/>
          </a:p>
          <a:p>
            <a:r>
              <a:rPr lang="en-US" dirty="0">
                <a:latin typeface="Open Sans"/>
                <a:ea typeface="Open Sans"/>
                <a:cs typeface="Open Sans"/>
              </a:rPr>
              <a:t>Have at least </a:t>
            </a:r>
            <a:r>
              <a:rPr lang="en-US" dirty="0">
                <a:solidFill>
                  <a:srgbClr val="B90E31"/>
                </a:solidFill>
                <a:latin typeface="Open Sans SemiBold"/>
                <a:ea typeface="Open Sans SemiBold"/>
                <a:cs typeface="Open Sans SemiBold"/>
              </a:rPr>
              <a:t>3 courses </a:t>
            </a:r>
            <a:r>
              <a:rPr lang="en-US" dirty="0">
                <a:latin typeface="Open Sans"/>
                <a:ea typeface="Open Sans"/>
                <a:cs typeface="Open Sans"/>
              </a:rPr>
              <a:t>from Elective </a:t>
            </a:r>
            <a:r>
              <a:rPr lang="en-US" dirty="0">
                <a:solidFill>
                  <a:srgbClr val="B90E31"/>
                </a:solidFill>
                <a:latin typeface="Open Sans SemiBold"/>
                <a:ea typeface="Open Sans SemiBold"/>
                <a:cs typeface="Open Sans SemiBold"/>
              </a:rPr>
              <a:t>List B </a:t>
            </a:r>
            <a:endParaRPr lang="en-US" dirty="0">
              <a:solidFill>
                <a:srgbClr val="B90E31"/>
              </a:solidFill>
              <a:latin typeface="Open Sans SemiBold" pitchFamily="2" charset="0"/>
              <a:ea typeface="Open Sans SemiBold" pitchFamily="2" charset="0"/>
              <a:cs typeface="Open Sans SemiBold" pitchFamily="2" charset="0"/>
            </a:endParaRPr>
          </a:p>
          <a:p>
            <a:r>
              <a:rPr lang="en-US" dirty="0">
                <a:latin typeface="Open Sans"/>
                <a:ea typeface="Open Sans"/>
                <a:cs typeface="Open Sans"/>
              </a:rPr>
              <a:t>Counting required core courses and elective courses in all four years, result in a total of no fewer than </a:t>
            </a:r>
            <a:r>
              <a:rPr lang="en-US" dirty="0">
                <a:solidFill>
                  <a:srgbClr val="B90E31"/>
                </a:solidFill>
                <a:latin typeface="Open Sans SemiBold"/>
                <a:ea typeface="Open Sans SemiBold"/>
                <a:cs typeface="Open Sans SemiBold"/>
              </a:rPr>
              <a:t>157.5 </a:t>
            </a:r>
            <a:r>
              <a:rPr lang="en-US" dirty="0">
                <a:latin typeface="Open Sans"/>
                <a:ea typeface="Open Sans"/>
                <a:cs typeface="Open Sans"/>
              </a:rPr>
              <a:t>(</a:t>
            </a:r>
            <a:r>
              <a:rPr lang="en-US" dirty="0">
                <a:solidFill>
                  <a:srgbClr val="B90E31"/>
                </a:solidFill>
                <a:latin typeface="Open Sans SemiBold"/>
                <a:ea typeface="Open Sans SemiBold"/>
                <a:cs typeface="Open Sans SemiBold"/>
              </a:rPr>
              <a:t>160.5</a:t>
            </a:r>
            <a:r>
              <a:rPr lang="en-US" dirty="0">
                <a:latin typeface="Open Sans"/>
                <a:ea typeface="Open Sans"/>
                <a:cs typeface="Open Sans"/>
              </a:rPr>
              <a:t> for </a:t>
            </a:r>
            <a:r>
              <a:rPr lang="en-US" b="1" dirty="0" err="1">
                <a:latin typeface="Open Sans"/>
                <a:ea typeface="Open Sans"/>
                <a:cs typeface="Open Sans"/>
              </a:rPr>
              <a:t>ECEi</a:t>
            </a:r>
            <a:r>
              <a:rPr lang="en-US" dirty="0">
                <a:latin typeface="Open Sans"/>
                <a:ea typeface="Open Sans"/>
                <a:cs typeface="Open Sans"/>
              </a:rPr>
              <a:t>) credits for the complete program</a:t>
            </a:r>
            <a:r>
              <a:rPr lang="en-US" dirty="0" smtClean="0">
                <a:latin typeface="Open Sans"/>
                <a:ea typeface="Open Sans"/>
                <a:cs typeface="Open Sans"/>
              </a:rPr>
              <a:t>.</a:t>
            </a:r>
          </a:p>
          <a:p>
            <a:pPr marL="0" indent="0" fontAlgn="base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 fontAlgn="base">
              <a:buNone/>
            </a:pPr>
            <a:r>
              <a:rPr lang="en-US" i="1" dirty="0" smtClean="0">
                <a:solidFill>
                  <a:srgbClr val="C00000"/>
                </a:solidFill>
              </a:rPr>
              <a:t>Note</a:t>
            </a:r>
            <a:r>
              <a:rPr lang="en-US" i="1" dirty="0">
                <a:solidFill>
                  <a:srgbClr val="C00000"/>
                </a:solidFill>
              </a:rPr>
              <a:t>! </a:t>
            </a:r>
            <a:r>
              <a:rPr lang="en-US" sz="1400" i="1" dirty="0" smtClean="0">
                <a:solidFill>
                  <a:schemeClr val="accent1">
                    <a:lumMod val="50000"/>
                  </a:schemeClr>
                </a:solidFill>
              </a:rPr>
              <a:t>There </a:t>
            </a:r>
            <a:r>
              <a:rPr lang="en-US" sz="1400" i="1" dirty="0">
                <a:solidFill>
                  <a:schemeClr val="accent1">
                    <a:lumMod val="50000"/>
                  </a:schemeClr>
                </a:solidFill>
              </a:rPr>
              <a:t>is a change in the graduation </a:t>
            </a:r>
            <a:r>
              <a:rPr lang="en-US" sz="1400" i="1" dirty="0" smtClean="0">
                <a:solidFill>
                  <a:schemeClr val="accent1">
                    <a:lumMod val="50000"/>
                  </a:schemeClr>
                </a:solidFill>
              </a:rPr>
              <a:t>requirement p.3.; reorganization </a:t>
            </a:r>
            <a:r>
              <a:rPr lang="en-US" sz="1400" i="1" dirty="0">
                <a:solidFill>
                  <a:schemeClr val="accent1">
                    <a:lumMod val="50000"/>
                  </a:schemeClr>
                </a:solidFill>
              </a:rPr>
              <a:t>of Electives Lists, combining Elective Lists B and C into a single List </a:t>
            </a:r>
            <a:r>
              <a:rPr lang="en-US" sz="1400" i="1" dirty="0" smtClean="0">
                <a:solidFill>
                  <a:schemeClr val="accent1">
                    <a:lumMod val="50000"/>
                  </a:schemeClr>
                </a:solidFill>
              </a:rPr>
              <a:t>B, therefore APSC303 (QUIP) course will count towards a List B elective.</a:t>
            </a:r>
            <a:endParaRPr lang="en-US" sz="14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619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39443-6065-3F3E-29A5-90455AB9A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Open Sans ExtraBold" pitchFamily="2" charset="0"/>
                <a:ea typeface="Open Sans ExtraBold" pitchFamily="2" charset="0"/>
                <a:cs typeface="Open Sans ExtraBold" pitchFamily="2" charset="0"/>
              </a:rPr>
              <a:t>CE: Technical Electives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2D191-D948-1998-2043-4991606E7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9695" y="1191008"/>
            <a:ext cx="10897090" cy="4729348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  <a:latin typeface="Open Sans SemiBold"/>
                <a:ea typeface="Open Sans SemiBold"/>
                <a:cs typeface="Open Sans SemiBold"/>
              </a:rPr>
              <a:t>List A for ECE-controlled courses (ELEC and SOFT);</a:t>
            </a: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 marL="457200" lvl="2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  <a:latin typeface="Open Sans SemiBold"/>
                <a:ea typeface="Open Sans SemiBold"/>
                <a:cs typeface="Open Sans SemiBold"/>
              </a:rPr>
              <a:t>List B for external courses (mainly CMPE, and Internship and APSC </a:t>
            </a:r>
            <a:r>
              <a:rPr lang="en-US" dirty="0" smtClean="0">
                <a:solidFill>
                  <a:srgbClr val="C00000"/>
                </a:solidFill>
                <a:latin typeface="Open Sans SemiBold"/>
                <a:ea typeface="Open Sans SemiBold"/>
                <a:cs typeface="Open Sans SemiBold"/>
              </a:rPr>
              <a:t>project-based </a:t>
            </a:r>
            <a:r>
              <a:rPr lang="en-US" dirty="0">
                <a:solidFill>
                  <a:srgbClr val="C00000"/>
                </a:solidFill>
                <a:latin typeface="Open Sans SemiBold"/>
                <a:ea typeface="Open Sans SemiBold"/>
                <a:cs typeface="Open Sans SemiBold"/>
              </a:rPr>
              <a:t>courses);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88D0421-AD6E-F4F2-3C0B-1AB6153EA7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29478"/>
              </p:ext>
            </p:extLst>
          </p:nvPr>
        </p:nvGraphicFramePr>
        <p:xfrm>
          <a:off x="701040" y="1706880"/>
          <a:ext cx="5201284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01284">
                  <a:extLst>
                    <a:ext uri="{9D8B030D-6E8A-4147-A177-3AD203B41FA5}">
                      <a16:colId xmlns:a16="http://schemas.microsoft.com/office/drawing/2014/main" val="1273294951"/>
                    </a:ext>
                  </a:extLst>
                </a:gridCol>
              </a:tblGrid>
              <a:tr h="2560320">
                <a:tc>
                  <a:txBody>
                    <a:bodyPr/>
                    <a:lstStyle/>
                    <a:p>
                      <a:r>
                        <a:rPr lang="en-US" sz="1200" u="none" dirty="0">
                          <a:latin typeface="Open Sans"/>
                          <a:ea typeface="Open Sans"/>
                          <a:cs typeface="Open Sans"/>
                        </a:rPr>
                        <a:t>ELEC 224 Continuous-Time Signals and Systems</a:t>
                      </a:r>
                    </a:p>
                    <a:p>
                      <a:r>
                        <a:rPr lang="en-US" sz="1200" u="none" dirty="0">
                          <a:latin typeface="Open Sans"/>
                          <a:ea typeface="Open Sans"/>
                          <a:cs typeface="Open Sans"/>
                        </a:rPr>
                        <a:t>ELEC 324 Discrete-Time Signals and Systems</a:t>
                      </a:r>
                    </a:p>
                    <a:p>
                      <a:r>
                        <a:rPr lang="en-US" sz="1200" u="none" dirty="0">
                          <a:latin typeface="Open Sans"/>
                          <a:ea typeface="Open Sans"/>
                          <a:cs typeface="Open Sans"/>
                        </a:rPr>
                        <a:t>ELEC 344 Sensors and Actuators </a:t>
                      </a:r>
                      <a:r>
                        <a:rPr lang="en-US" sz="1200" b="0" i="0" u="none" strike="noStrike" noProof="0" dirty="0">
                          <a:latin typeface="Open Sans"/>
                        </a:rPr>
                        <a:t> </a:t>
                      </a:r>
                      <a:r>
                        <a:rPr lang="en-US" sz="1200" b="1" i="0" u="none" strike="noStrike" noProof="0" dirty="0">
                          <a:latin typeface="Open Sans"/>
                        </a:rPr>
                        <a:t>N/O</a:t>
                      </a:r>
                    </a:p>
                    <a:p>
                      <a:pPr lvl="0">
                        <a:buNone/>
                      </a:pPr>
                      <a:r>
                        <a:rPr lang="en-US" sz="1200" u="none" dirty="0">
                          <a:latin typeface="Open Sans"/>
                          <a:ea typeface="Open Sans"/>
                          <a:cs typeface="Open Sans"/>
                        </a:rPr>
                        <a:t>ELEC 34</a:t>
                      </a:r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5 </a:t>
                      </a:r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Open Sans"/>
                          <a:ea typeface="Open Sans"/>
                          <a:cs typeface="Open Sans"/>
                        </a:rPr>
                        <a:t>Sensor Fabrication Technologies </a:t>
                      </a:r>
                      <a:r>
                        <a:rPr lang="en-US" sz="1200" b="1" i="1" u="none" strike="noStrike" kern="1200" noProof="0" dirty="0">
                          <a:solidFill>
                            <a:srgbClr val="7030A0"/>
                          </a:solidFill>
                          <a:latin typeface="Open Sans"/>
                        </a:rPr>
                        <a:t>New!</a:t>
                      </a:r>
                    </a:p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ELEC 353 Electronics II</a:t>
                      </a:r>
                    </a:p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ELEC 372 Numerical Methods and Optimization</a:t>
                      </a:r>
                    </a:p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ELEC 408 Biomedical Signal and Image Processing</a:t>
                      </a:r>
                    </a:p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ELEC 409 Bioinformatic Analytics</a:t>
                      </a:r>
                    </a:p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ELEC 421 Digital Signal Processing…</a:t>
                      </a:r>
                    </a:p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ELEC 422 Digital Signal Processing… </a:t>
                      </a:r>
                      <a:r>
                        <a:rPr lang="en-US" sz="1200" b="1" i="0" u="none" strike="noStrike" noProof="0" dirty="0">
                          <a:latin typeface="Open Sans"/>
                        </a:rPr>
                        <a:t>N/O</a:t>
                      </a:r>
                    </a:p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ELEC 425 Machine Learning and Deep Learning </a:t>
                      </a:r>
                      <a:r>
                        <a:rPr lang="en-US" sz="1200" b="1" dirty="0">
                          <a:latin typeface="Open Sans"/>
                          <a:ea typeface="Open Sans"/>
                          <a:cs typeface="Open Sans"/>
                        </a:rPr>
                        <a:t>N/O</a:t>
                      </a:r>
                    </a:p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ELEC 431 Power Electronics</a:t>
                      </a:r>
                    </a:p>
                    <a:p>
                      <a:r>
                        <a:rPr lang="en-US" sz="1200" dirty="0">
                          <a:latin typeface="Open Sans"/>
                          <a:ea typeface="Open Sans"/>
                          <a:cs typeface="Open Sans"/>
                        </a:rPr>
                        <a:t>ELEC 443 Linear Control Systems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694682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EBCE691-8C33-E43E-96E8-22DD9BE56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78329"/>
              </p:ext>
            </p:extLst>
          </p:nvPr>
        </p:nvGraphicFramePr>
        <p:xfrm>
          <a:off x="6095999" y="1700695"/>
          <a:ext cx="4683125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3125">
                  <a:extLst>
                    <a:ext uri="{9D8B030D-6E8A-4147-A177-3AD203B41FA5}">
                      <a16:colId xmlns:a16="http://schemas.microsoft.com/office/drawing/2014/main" val="4033264701"/>
                    </a:ext>
                  </a:extLst>
                </a:gridCol>
              </a:tblGrid>
              <a:tr h="2699467">
                <a:tc>
                  <a:txBody>
                    <a:bodyPr/>
                    <a:lstStyle/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ELEC 448 Intro to Robotics  as </a:t>
                      </a:r>
                      <a:r>
                        <a:rPr lang="en-US" sz="1200" b="1">
                          <a:latin typeface="Open Sans"/>
                          <a:ea typeface="Open Sans"/>
                          <a:cs typeface="Open Sans"/>
                        </a:rPr>
                        <a:t>MREN 348</a:t>
                      </a:r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 Intro to Robotics</a:t>
                      </a:r>
                      <a:endParaRPr lang="en-US"/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ELEC 451 Digital Integrated Circuit Engineering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ELEC 461 Digital Communications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ELEC 464 Wireless Communications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ELEC 470 Computer Systems Architecture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ELEC 472 Artificial Intelligence and Interactive Systems</a:t>
                      </a:r>
                      <a:r>
                        <a:rPr lang="en-US" sz="1200" b="1">
                          <a:latin typeface="Open Sans"/>
                          <a:ea typeface="Open Sans"/>
                          <a:cs typeface="Open Sans"/>
                        </a:rPr>
                        <a:t> N/O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ELEC 473 Cryptography and Network Security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ELEC 474 Machine Vision </a:t>
                      </a:r>
                      <a:r>
                        <a:rPr lang="en-US" sz="1200" b="1" i="0" u="none" strike="noStrike" noProof="0">
                          <a:latin typeface="Open Sans"/>
                        </a:rPr>
                        <a:t>N/O</a:t>
                      </a:r>
                    </a:p>
                    <a:p>
                      <a:pPr lvl="0">
                        <a:buNone/>
                      </a:pPr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ELEC 475 </a:t>
                      </a:r>
                      <a:r>
                        <a:rPr lang="en-US" sz="1200" kern="1200" noProof="0">
                          <a:solidFill>
                            <a:schemeClr val="tx1"/>
                          </a:solidFill>
                          <a:latin typeface="Open Sans"/>
                          <a:ea typeface="Open Sans"/>
                          <a:cs typeface="Open Sans"/>
                        </a:rPr>
                        <a:t>Computer Vision with Deep Learning </a:t>
                      </a:r>
                      <a:r>
                        <a:rPr lang="en-US" sz="1200" b="1" i="1" kern="1200" noProof="0">
                          <a:solidFill>
                            <a:srgbClr val="7030A0"/>
                          </a:solidFill>
                          <a:latin typeface="Open Sans"/>
                          <a:ea typeface="Open Sans"/>
                          <a:cs typeface="Open Sans"/>
                        </a:rPr>
                        <a:t>New!</a:t>
                      </a:r>
                    </a:p>
                    <a:p>
                      <a:pPr lvl="0">
                        <a:buNone/>
                      </a:pPr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ELEC 477 </a:t>
                      </a:r>
                      <a:r>
                        <a:rPr lang="en-US" sz="1200" kern="1200" noProof="0">
                          <a:solidFill>
                            <a:schemeClr val="tx1"/>
                          </a:solidFill>
                          <a:latin typeface="Open Sans"/>
                          <a:ea typeface="Open Sans"/>
                          <a:cs typeface="Open Sans"/>
                        </a:rPr>
                        <a:t>Distributed Systems</a:t>
                      </a:r>
                      <a:r>
                        <a:rPr lang="en-US" sz="1200" b="0" i="0" u="none" strike="noStrike" noProof="0"/>
                        <a:t> </a:t>
                      </a:r>
                      <a:r>
                        <a:rPr lang="en-US" sz="1200" b="1" i="1" u="none" strike="noStrike" noProof="0">
                          <a:solidFill>
                            <a:srgbClr val="7030A0"/>
                          </a:solidFill>
                          <a:latin typeface="Open Sans"/>
                        </a:rPr>
                        <a:t>New!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ELEC 497 Research Project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SOFT 423 Software Requirements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SOFT 437 Performance Analysis  </a:t>
                      </a:r>
                    </a:p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834290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F730923-A928-C03E-DAEA-8964496DF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414404"/>
              </p:ext>
            </p:extLst>
          </p:nvPr>
        </p:nvGraphicFramePr>
        <p:xfrm>
          <a:off x="772160" y="4775200"/>
          <a:ext cx="5018396" cy="2026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18396">
                  <a:extLst>
                    <a:ext uri="{9D8B030D-6E8A-4147-A177-3AD203B41FA5}">
                      <a16:colId xmlns:a16="http://schemas.microsoft.com/office/drawing/2014/main" val="716712180"/>
                    </a:ext>
                  </a:extLst>
                </a:gridCol>
              </a:tblGrid>
              <a:tr h="2026843">
                <a:tc>
                  <a:txBody>
                    <a:bodyPr/>
                    <a:lstStyle/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CMPE 204 Logic for Computing Science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CMPE 251 Data Analytics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CMPE 320 Fundamentals of Software Development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CMPE 322 Software Architecture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CMPE 325 Human-Computer Interaction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CMPE 327 Software Quality Interaction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CMPE 332 Database Management Systems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CMPE 351 Advanced Data Analytics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CMPE 422 Formal Methods in Software Engineering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CMPE 425 Adv. User Interface Design </a:t>
                      </a:r>
                      <a:r>
                        <a:rPr lang="en-US" sz="1200" b="1">
                          <a:latin typeface="Open Sans"/>
                          <a:ea typeface="Open Sans"/>
                          <a:cs typeface="Open Sans"/>
                        </a:rPr>
                        <a:t>N/O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909834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4D18B4E-D205-EB54-A6AD-7784A9779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672163"/>
              </p:ext>
            </p:extLst>
          </p:nvPr>
        </p:nvGraphicFramePr>
        <p:xfrm>
          <a:off x="5954485" y="4778828"/>
          <a:ext cx="4833257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33257">
                  <a:extLst>
                    <a:ext uri="{9D8B030D-6E8A-4147-A177-3AD203B41FA5}">
                      <a16:colId xmlns:a16="http://schemas.microsoft.com/office/drawing/2014/main" val="4140913740"/>
                    </a:ext>
                  </a:extLst>
                </a:gridCol>
              </a:tblGrid>
              <a:tr h="1920240">
                <a:tc>
                  <a:txBody>
                    <a:bodyPr/>
                    <a:lstStyle/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CMPE 432 Adv/ Database Systems </a:t>
                      </a:r>
                      <a:r>
                        <a:rPr lang="en-US" sz="1200" b="1">
                          <a:latin typeface="Open Sans"/>
                          <a:ea typeface="Open Sans"/>
                          <a:cs typeface="Open Sans"/>
                        </a:rPr>
                        <a:t>N/O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CMPE 452 Neural Networks and Genetic Algorithms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CMPE 454 Computer Graphics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CMPE 457 Image Processing and Computer Vision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CMPE 458 Programming Language Processors</a:t>
                      </a:r>
                    </a:p>
                    <a:p>
                      <a:endParaRPr lang="en-US" sz="1200">
                        <a:latin typeface="Open Sans"/>
                        <a:ea typeface="Open Sans"/>
                        <a:cs typeface="Open Sans"/>
                      </a:endParaRP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APSC 303 Professional Internship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APSC 400 Technology, Engineering &amp; Management </a:t>
                      </a:r>
                      <a:r>
                        <a:rPr lang="en-US" sz="1200" b="1">
                          <a:latin typeface="Open Sans"/>
                          <a:ea typeface="Open Sans"/>
                          <a:cs typeface="Open Sans"/>
                        </a:rPr>
                        <a:t>N/O</a:t>
                      </a:r>
                    </a:p>
                    <a:p>
                      <a:r>
                        <a:rPr lang="en-US" sz="1200">
                          <a:latin typeface="Open Sans"/>
                          <a:ea typeface="Open Sans"/>
                          <a:cs typeface="Open Sans"/>
                        </a:rPr>
                        <a:t>APSC 401 Interdisciplinary Projects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545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960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7FC5E-C9FB-5C6E-4772-C0CFE6EDD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507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b="0">
                <a:latin typeface="Open Sans Semibold"/>
                <a:ea typeface="Open Sans Semibold"/>
                <a:cs typeface="Open Sans Semibold"/>
              </a:rPr>
              <a:t>Computer Engineering: ECE Course Offerings in 2023-24</a:t>
            </a:r>
            <a:endParaRPr lang="en-US" sz="2200">
              <a:ea typeface="Open Sans Semibold"/>
              <a:cs typeface="Open Sans Semibold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B98DDB0-2C3D-8836-FE87-28AC5514154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65897190"/>
              </p:ext>
            </p:extLst>
          </p:nvPr>
        </p:nvGraphicFramePr>
        <p:xfrm>
          <a:off x="957942" y="1153885"/>
          <a:ext cx="10277803" cy="5312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534">
                  <a:extLst>
                    <a:ext uri="{9D8B030D-6E8A-4147-A177-3AD203B41FA5}">
                      <a16:colId xmlns:a16="http://schemas.microsoft.com/office/drawing/2014/main" val="2026477481"/>
                    </a:ext>
                  </a:extLst>
                </a:gridCol>
                <a:gridCol w="3677152">
                  <a:extLst>
                    <a:ext uri="{9D8B030D-6E8A-4147-A177-3AD203B41FA5}">
                      <a16:colId xmlns:a16="http://schemas.microsoft.com/office/drawing/2014/main" val="2982949201"/>
                    </a:ext>
                  </a:extLst>
                </a:gridCol>
                <a:gridCol w="375557">
                  <a:extLst>
                    <a:ext uri="{9D8B030D-6E8A-4147-A177-3AD203B41FA5}">
                      <a16:colId xmlns:a16="http://schemas.microsoft.com/office/drawing/2014/main" val="4287913518"/>
                    </a:ext>
                  </a:extLst>
                </a:gridCol>
                <a:gridCol w="703939">
                  <a:extLst>
                    <a:ext uri="{9D8B030D-6E8A-4147-A177-3AD203B41FA5}">
                      <a16:colId xmlns:a16="http://schemas.microsoft.com/office/drawing/2014/main" val="2964824794"/>
                    </a:ext>
                  </a:extLst>
                </a:gridCol>
                <a:gridCol w="832757">
                  <a:extLst>
                    <a:ext uri="{9D8B030D-6E8A-4147-A177-3AD203B41FA5}">
                      <a16:colId xmlns:a16="http://schemas.microsoft.com/office/drawing/2014/main" val="3041806797"/>
                    </a:ext>
                  </a:extLst>
                </a:gridCol>
                <a:gridCol w="3009852">
                  <a:extLst>
                    <a:ext uri="{9D8B030D-6E8A-4147-A177-3AD203B41FA5}">
                      <a16:colId xmlns:a16="http://schemas.microsoft.com/office/drawing/2014/main" val="4031610617"/>
                    </a:ext>
                  </a:extLst>
                </a:gridCol>
                <a:gridCol w="713012">
                  <a:extLst>
                    <a:ext uri="{9D8B030D-6E8A-4147-A177-3AD203B41FA5}">
                      <a16:colId xmlns:a16="http://schemas.microsoft.com/office/drawing/2014/main" val="2946750702"/>
                    </a:ext>
                  </a:extLst>
                </a:gridCol>
              </a:tblGrid>
              <a:tr h="34013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Course #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Course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Term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Course #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Course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Term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5990766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224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Cont.-Time Signals &amp;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ELEC 344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Sensors and Actuators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N/O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59254567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324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Discrete-Time Signals &amp;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ELEC 425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Machine Learning and Deep Learning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N/O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97887768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345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Sensor Fabrication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new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ELEC 444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Modeling &amp; Comp. Control of Mech. Syst.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N/O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1926840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353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Electronics 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ELEC 448*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Intr. Robotics: Mechanics &amp; Control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N/O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24873843"/>
                  </a:ext>
                </a:extLst>
              </a:tr>
              <a:tr h="442169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372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Numerical Methods and Optimization for Electrical Engineers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ELEC 472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Artificial Intelligence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N/O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83842543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408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Biomedical Signal and Image Processing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ELEC 474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Machine Vision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N/O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5089345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409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Bioinformatic Analytics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9233111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421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Digital Signal Processing: Filters and Syst.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1400"/>
                        <a:t>N/O - not offered in  2023-24 AY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358948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431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Power Electronics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7468179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443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Linear Control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5878067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451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Digital Integrated Circuit Engineering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4965882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461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Digital Communications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38573739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464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Wireless Communications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49103565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470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Computer System Architecture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7795497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473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Cryptography and Network Security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7312220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475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Computer Vision with Deep Learning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new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51059285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ELEC 477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Distributed Systems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new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50755099"/>
                  </a:ext>
                </a:extLst>
              </a:tr>
              <a:tr h="244928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SOFT 423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S/W Requirements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94247858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SOFT 437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Performance Analysis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4516288"/>
                  </a:ext>
                </a:extLst>
              </a:tr>
              <a:tr h="238091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MREN 348*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Intro to Robotics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new</a:t>
                      </a: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1300" dirty="0"/>
                        <a:t>*MREN 348 is equivalent to ELEC 448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2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320997"/>
      </p:ext>
    </p:extLst>
  </p:cSld>
  <p:clrMapOvr>
    <a:masterClrMapping/>
  </p:clrMapOvr>
</p:sld>
</file>

<file path=ppt/theme/theme1.xml><?xml version="1.0" encoding="utf-8"?>
<a:theme xmlns:a="http://schemas.openxmlformats.org/drawingml/2006/main" name="Queen's University Presentation">
  <a:themeElements>
    <a:clrScheme name="Custom 16">
      <a:dk1>
        <a:srgbClr val="000000"/>
      </a:dk1>
      <a:lt1>
        <a:srgbClr val="EBEBEC"/>
      </a:lt1>
      <a:dk2>
        <a:srgbClr val="B90D30"/>
      </a:dk2>
      <a:lt2>
        <a:srgbClr val="FFFFFF"/>
      </a:lt2>
      <a:accent1>
        <a:srgbClr val="002452"/>
      </a:accent1>
      <a:accent2>
        <a:srgbClr val="1A4771"/>
      </a:accent2>
      <a:accent3>
        <a:srgbClr val="4D7091"/>
      </a:accent3>
      <a:accent4>
        <a:srgbClr val="8099B1"/>
      </a:accent4>
      <a:accent5>
        <a:srgbClr val="B3C2D0"/>
      </a:accent5>
      <a:accent6>
        <a:srgbClr val="CCD6E0"/>
      </a:accent6>
      <a:hlink>
        <a:srgbClr val="335B81"/>
      </a:hlink>
      <a:folHlink>
        <a:srgbClr val="00245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6">
    <a:dk1>
      <a:srgbClr val="000000"/>
    </a:dk1>
    <a:lt1>
      <a:srgbClr val="EBEBEC"/>
    </a:lt1>
    <a:dk2>
      <a:srgbClr val="B90D30"/>
    </a:dk2>
    <a:lt2>
      <a:srgbClr val="FFFFFF"/>
    </a:lt2>
    <a:accent1>
      <a:srgbClr val="002452"/>
    </a:accent1>
    <a:accent2>
      <a:srgbClr val="1A4771"/>
    </a:accent2>
    <a:accent3>
      <a:srgbClr val="4D7091"/>
    </a:accent3>
    <a:accent4>
      <a:srgbClr val="8099B1"/>
    </a:accent4>
    <a:accent5>
      <a:srgbClr val="B3C2D0"/>
    </a:accent5>
    <a:accent6>
      <a:srgbClr val="CCD6E0"/>
    </a:accent6>
    <a:hlink>
      <a:srgbClr val="335B81"/>
    </a:hlink>
    <a:folHlink>
      <a:srgbClr val="002452"/>
    </a:folHlink>
  </a:clrScheme>
</a:themeOverride>
</file>

<file path=ppt/theme/themeOverride2.xml><?xml version="1.0" encoding="utf-8"?>
<a:themeOverride xmlns:a="http://schemas.openxmlformats.org/drawingml/2006/main">
  <a:clrScheme name="Custom 16">
    <a:dk1>
      <a:srgbClr val="000000"/>
    </a:dk1>
    <a:lt1>
      <a:srgbClr val="EBEBEC"/>
    </a:lt1>
    <a:dk2>
      <a:srgbClr val="B90D30"/>
    </a:dk2>
    <a:lt2>
      <a:srgbClr val="FFFFFF"/>
    </a:lt2>
    <a:accent1>
      <a:srgbClr val="002452"/>
    </a:accent1>
    <a:accent2>
      <a:srgbClr val="1A4771"/>
    </a:accent2>
    <a:accent3>
      <a:srgbClr val="4D7091"/>
    </a:accent3>
    <a:accent4>
      <a:srgbClr val="8099B1"/>
    </a:accent4>
    <a:accent5>
      <a:srgbClr val="B3C2D0"/>
    </a:accent5>
    <a:accent6>
      <a:srgbClr val="CCD6E0"/>
    </a:accent6>
    <a:hlink>
      <a:srgbClr val="335B81"/>
    </a:hlink>
    <a:folHlink>
      <a:srgbClr val="002452"/>
    </a:folHlink>
  </a:clrScheme>
</a:themeOverride>
</file>

<file path=ppt/theme/themeOverride3.xml><?xml version="1.0" encoding="utf-8"?>
<a:themeOverride xmlns:a="http://schemas.openxmlformats.org/drawingml/2006/main">
  <a:clrScheme name="Custom 16">
    <a:dk1>
      <a:srgbClr val="000000"/>
    </a:dk1>
    <a:lt1>
      <a:srgbClr val="EBEBEC"/>
    </a:lt1>
    <a:dk2>
      <a:srgbClr val="B90D30"/>
    </a:dk2>
    <a:lt2>
      <a:srgbClr val="FFFFFF"/>
    </a:lt2>
    <a:accent1>
      <a:srgbClr val="002452"/>
    </a:accent1>
    <a:accent2>
      <a:srgbClr val="1A4771"/>
    </a:accent2>
    <a:accent3>
      <a:srgbClr val="4D7091"/>
    </a:accent3>
    <a:accent4>
      <a:srgbClr val="8099B1"/>
    </a:accent4>
    <a:accent5>
      <a:srgbClr val="B3C2D0"/>
    </a:accent5>
    <a:accent6>
      <a:srgbClr val="CCD6E0"/>
    </a:accent6>
    <a:hlink>
      <a:srgbClr val="335B81"/>
    </a:hlink>
    <a:folHlink>
      <a:srgbClr val="002452"/>
    </a:folHlink>
  </a:clrScheme>
</a:themeOverride>
</file>

<file path=ppt/theme/themeOverride4.xml><?xml version="1.0" encoding="utf-8"?>
<a:themeOverride xmlns:a="http://schemas.openxmlformats.org/drawingml/2006/main">
  <a:clrScheme name="Custom 16">
    <a:dk1>
      <a:srgbClr val="000000"/>
    </a:dk1>
    <a:lt1>
      <a:srgbClr val="EBEBEC"/>
    </a:lt1>
    <a:dk2>
      <a:srgbClr val="B90D30"/>
    </a:dk2>
    <a:lt2>
      <a:srgbClr val="FFFFFF"/>
    </a:lt2>
    <a:accent1>
      <a:srgbClr val="002452"/>
    </a:accent1>
    <a:accent2>
      <a:srgbClr val="1A4771"/>
    </a:accent2>
    <a:accent3>
      <a:srgbClr val="4D7091"/>
    </a:accent3>
    <a:accent4>
      <a:srgbClr val="8099B1"/>
    </a:accent4>
    <a:accent5>
      <a:srgbClr val="B3C2D0"/>
    </a:accent5>
    <a:accent6>
      <a:srgbClr val="CCD6E0"/>
    </a:accent6>
    <a:hlink>
      <a:srgbClr val="335B81"/>
    </a:hlink>
    <a:folHlink>
      <a:srgbClr val="00245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6A006DA32A63458800F1CB2DFAF6AC" ma:contentTypeVersion="6" ma:contentTypeDescription="Create a new document." ma:contentTypeScope="" ma:versionID="94dbf51b111f3a74c8c2646009cc37c1">
  <xsd:schema xmlns:xsd="http://www.w3.org/2001/XMLSchema" xmlns:xs="http://www.w3.org/2001/XMLSchema" xmlns:p="http://schemas.microsoft.com/office/2006/metadata/properties" xmlns:ns2="4468481b-5b1b-4db5-a900-58acf59f46a4" xmlns:ns3="1596872c-5c42-4c42-bd28-bd763fdd81d1" targetNamespace="http://schemas.microsoft.com/office/2006/metadata/properties" ma:root="true" ma:fieldsID="5b69c8bf8df4183a783e784316f4112a" ns2:_="" ns3:_="">
    <xsd:import namespace="4468481b-5b1b-4db5-a900-58acf59f46a4"/>
    <xsd:import namespace="1596872c-5c42-4c42-bd28-bd763fdd81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68481b-5b1b-4db5-a900-58acf59f46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96872c-5c42-4c42-bd28-bd763fdd81d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D20798-5FD2-45C9-9456-5A1EEA40ECC5}">
  <ds:schemaRefs>
    <ds:schemaRef ds:uri="1596872c-5c42-4c42-bd28-bd763fdd81d1"/>
    <ds:schemaRef ds:uri="4468481b-5b1b-4db5-a900-58acf59f46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6947E7B-ADCA-46E0-A027-0F4747615D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7F120F-4EFF-4B50-809A-521C72556BFE}">
  <ds:schemaRefs>
    <ds:schemaRef ds:uri="http://schemas.microsoft.com/office/2006/documentManagement/types"/>
    <ds:schemaRef ds:uri="http://www.w3.org/XML/1998/namespace"/>
    <ds:schemaRef ds:uri="4468481b-5b1b-4db5-a900-58acf59f46a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596872c-5c42-4c42-bd28-bd763fdd81d1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2968</Words>
  <Application>Microsoft Office PowerPoint</Application>
  <PresentationFormat>Widescreen</PresentationFormat>
  <Paragraphs>652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-apple-system</vt:lpstr>
      <vt:lpstr>Arial</vt:lpstr>
      <vt:lpstr>Calibri</vt:lpstr>
      <vt:lpstr>Courier New</vt:lpstr>
      <vt:lpstr>Open Sans</vt:lpstr>
      <vt:lpstr>Open Sans ExtraBold</vt:lpstr>
      <vt:lpstr>Open Sans SemiBold</vt:lpstr>
      <vt:lpstr>Open Sans SemiBold</vt:lpstr>
      <vt:lpstr>System Font Regular</vt:lpstr>
      <vt:lpstr>Times</vt:lpstr>
      <vt:lpstr>Times New Roman</vt:lpstr>
      <vt:lpstr>Wingdings</vt:lpstr>
      <vt:lpstr>Queen's University Presentation</vt:lpstr>
      <vt:lpstr>2023-2024 Academic Year</vt:lpstr>
      <vt:lpstr>ECE Advisors</vt:lpstr>
      <vt:lpstr>Academic Calendar and Registration Dates</vt:lpstr>
      <vt:lpstr>Online Resources</vt:lpstr>
      <vt:lpstr>Curriculum Updates </vt:lpstr>
      <vt:lpstr>4th Year CORE</vt:lpstr>
      <vt:lpstr>Computer Engineering Graduation Requirements</vt:lpstr>
      <vt:lpstr>CE: Technical Electives</vt:lpstr>
      <vt:lpstr>Computer Engineering: ECE Course Offerings in 2023-24</vt:lpstr>
      <vt:lpstr>Computer Engineering electives (per term)</vt:lpstr>
      <vt:lpstr>Technical Electives in Computer Engineering – prerequisite flowchart</vt:lpstr>
      <vt:lpstr>Electrical Engineering Graduation Requirements</vt:lpstr>
      <vt:lpstr>EE: Technical Electives</vt:lpstr>
      <vt:lpstr>EE: Technical Electives (cont’d)</vt:lpstr>
      <vt:lpstr>Electrical Engineering: ECE Course Offerings in 2023-24</vt:lpstr>
      <vt:lpstr>Electrical Engineering:  ECE Course Offerings per Term</vt:lpstr>
      <vt:lpstr>Complementary Studies Program Requirement</vt:lpstr>
      <vt:lpstr>Innovation Stream: Business &amp; Complementary Studies</vt:lpstr>
      <vt:lpstr>STREAMS of Specialization:</vt:lpstr>
      <vt:lpstr>Exclusions in ECE -  only one course counts towards the degree requirements </vt:lpstr>
      <vt:lpstr>Prerequisites</vt:lpstr>
      <vt:lpstr>Technical Electives in Electrical Engineering – prerequisite flowchart</vt:lpstr>
      <vt:lpstr>Course Planning</vt:lpstr>
      <vt:lpstr>Internship or QIUP</vt:lpstr>
      <vt:lpstr>Degree Planning Spreadsheet – helps to stay on track with your studies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Kanisha Szekely</dc:creator>
  <cp:lastModifiedBy>Irina Pavich</cp:lastModifiedBy>
  <cp:revision>420</cp:revision>
  <dcterms:created xsi:type="dcterms:W3CDTF">2021-07-23T16:36:50Z</dcterms:created>
  <dcterms:modified xsi:type="dcterms:W3CDTF">2023-06-22T18:56:59Z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0x010100A46A006DA32A63458800F1CB2DFAF6AC</vt:lpwstr>
  </property>
  <property fmtid="{D5CDD505-2E9C-101B-9397-08002B2CF9AE}" pid="3" name="MediaServiceImageTags">
    <vt:lpwstr/>
  </property>
</Properties>
</file>